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65"/>
  </p:notesMasterIdLst>
  <p:sldIdLst>
    <p:sldId id="285" r:id="rId5"/>
    <p:sldId id="362" r:id="rId6"/>
    <p:sldId id="428" r:id="rId7"/>
    <p:sldId id="326" r:id="rId8"/>
    <p:sldId id="332" r:id="rId9"/>
    <p:sldId id="327" r:id="rId10"/>
    <p:sldId id="331" r:id="rId11"/>
    <p:sldId id="492" r:id="rId12"/>
    <p:sldId id="495" r:id="rId13"/>
    <p:sldId id="493" r:id="rId14"/>
    <p:sldId id="295" r:id="rId15"/>
    <p:sldId id="458" r:id="rId16"/>
    <p:sldId id="429" r:id="rId17"/>
    <p:sldId id="364" r:id="rId18"/>
    <p:sldId id="365" r:id="rId19"/>
    <p:sldId id="391" r:id="rId20"/>
    <p:sldId id="366" r:id="rId21"/>
    <p:sldId id="367" r:id="rId22"/>
    <p:sldId id="453" r:id="rId23"/>
    <p:sldId id="463" r:id="rId24"/>
    <p:sldId id="370" r:id="rId25"/>
    <p:sldId id="368" r:id="rId26"/>
    <p:sldId id="456" r:id="rId27"/>
    <p:sldId id="371" r:id="rId28"/>
    <p:sldId id="466" r:id="rId29"/>
    <p:sldId id="474" r:id="rId30"/>
    <p:sldId id="476" r:id="rId31"/>
    <p:sldId id="258" r:id="rId32"/>
    <p:sldId id="496" r:id="rId33"/>
    <p:sldId id="261" r:id="rId34"/>
    <p:sldId id="388" r:id="rId35"/>
    <p:sldId id="372" r:id="rId36"/>
    <p:sldId id="482" r:id="rId37"/>
    <p:sldId id="459" r:id="rId38"/>
    <p:sldId id="483" r:id="rId39"/>
    <p:sldId id="485" r:id="rId40"/>
    <p:sldId id="298" r:id="rId41"/>
    <p:sldId id="267" r:id="rId42"/>
    <p:sldId id="478" r:id="rId43"/>
    <p:sldId id="479" r:id="rId44"/>
    <p:sldId id="481" r:id="rId45"/>
    <p:sldId id="273" r:id="rId46"/>
    <p:sldId id="268" r:id="rId47"/>
    <p:sldId id="480" r:id="rId48"/>
    <p:sldId id="455" r:id="rId49"/>
    <p:sldId id="375" r:id="rId50"/>
    <p:sldId id="374" r:id="rId51"/>
    <p:sldId id="269" r:id="rId52"/>
    <p:sldId id="486" r:id="rId53"/>
    <p:sldId id="378" r:id="rId54"/>
    <p:sldId id="487" r:id="rId55"/>
    <p:sldId id="386" r:id="rId56"/>
    <p:sldId id="381" r:id="rId57"/>
    <p:sldId id="488" r:id="rId58"/>
    <p:sldId id="489" r:id="rId59"/>
    <p:sldId id="352" r:id="rId60"/>
    <p:sldId id="450" r:id="rId61"/>
    <p:sldId id="384" r:id="rId62"/>
    <p:sldId id="491" r:id="rId63"/>
    <p:sldId id="457" r:id="rId64"/>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rik Laughlin" initials="EL" lastIdx="1" clrIdx="0">
    <p:extLst>
      <p:ext uri="{19B8F6BF-5375-455C-9EA6-DF929625EA0E}">
        <p15:presenceInfo xmlns:p15="http://schemas.microsoft.com/office/powerpoint/2012/main" userId="494dab5f2ebb6829" providerId="Windows Live"/>
      </p:ext>
    </p:extLst>
  </p:cmAuthor>
  <p:cmAuthor id="2" name="McHarg, Shannon  (Employee)" initials="SMM" lastIdx="11" clrIdx="1">
    <p:extLst>
      <p:ext uri="{19B8F6BF-5375-455C-9EA6-DF929625EA0E}">
        <p15:presenceInfo xmlns:p15="http://schemas.microsoft.com/office/powerpoint/2012/main" userId="McHarg, Shannon  (Employee)" providerId="None"/>
      </p:ext>
    </p:extLst>
  </p:cmAuthor>
  <p:cmAuthor id="3" name="sarah.c.aranda" initials="sa" lastIdx="14" clrIdx="2">
    <p:extLst>
      <p:ext uri="{19B8F6BF-5375-455C-9EA6-DF929625EA0E}">
        <p15:presenceInfo xmlns:p15="http://schemas.microsoft.com/office/powerpoint/2012/main" userId="S::sarah.c.aranda_gmail.com#ext#@doimspp.onmicrosoft.com::e4425a93-ead7-4f34-92cb-7a18bf0df609" providerId="AD"/>
      </p:ext>
    </p:extLst>
  </p:cmAuthor>
  <p:cmAuthor id="4" name="Faied, Maroya" initials="FM" lastIdx="6" clrIdx="3">
    <p:extLst>
      <p:ext uri="{19B8F6BF-5375-455C-9EA6-DF929625EA0E}">
        <p15:presenceInfo xmlns:p15="http://schemas.microsoft.com/office/powerpoint/2012/main" userId="S::faiedm@mms.gov::e4e36dff-08bd-4f71-ab71-ea1fe0eb285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2F2F2"/>
    <a:srgbClr val="FFE0E5"/>
    <a:srgbClr val="76282C"/>
    <a:srgbClr val="204620"/>
    <a:srgbClr val="E7F9ED"/>
    <a:srgbClr val="8FA33C"/>
    <a:srgbClr val="F4CC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F9F98E-7BD5-4676-A2B4-9D11160BB7DA}" v="3" dt="2021-06-15T19:41:40.369"/>
    <p1510:client id="{66D4B0F9-FD86-4757-8542-0CB9EB9535EE}" v="525" dt="2021-06-15T19:49:13.5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713"/>
  </p:normalViewPr>
  <p:slideViewPr>
    <p:cSldViewPr snapToGrid="0">
      <p:cViewPr varScale="1">
        <p:scale>
          <a:sx n="108" d="100"/>
          <a:sy n="108" d="100"/>
        </p:scale>
        <p:origin x="73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viewProps" Target="viewProps.xml"/><Relationship Id="rId7" Type="http://schemas.openxmlformats.org/officeDocument/2006/relationships/slide" Target="slides/slide3.xml"/><Relationship Id="rId71"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commentAuthors" Target="commentAuthor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E89C46E8-063F-4B5C-BC82-FA13FA77AD2A}" type="datetimeFigureOut">
              <a:rPr lang="en-US" smtClean="0"/>
              <a:t>6/21/21</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926C382E-9E36-4508-81DB-BDE0D38D3579}" type="slidenum">
              <a:rPr lang="en-US" smtClean="0"/>
              <a:t>‹#›</a:t>
            </a:fld>
            <a:endParaRPr lang="en-US"/>
          </a:p>
        </p:txBody>
      </p:sp>
    </p:spTree>
    <p:extLst>
      <p:ext uri="{BB962C8B-B14F-4D97-AF65-F5344CB8AC3E}">
        <p14:creationId xmlns:p14="http://schemas.microsoft.com/office/powerpoint/2010/main" val="1704710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3d0ee0d9f2_0_0:notes"/>
          <p:cNvSpPr txBox="1">
            <a:spLocks noGrp="1"/>
          </p:cNvSpPr>
          <p:nvPr>
            <p:ph type="body" idx="1"/>
          </p:nvPr>
        </p:nvSpPr>
        <p:spPr>
          <a:xfrm>
            <a:off x="717268" y="4490032"/>
            <a:ext cx="5731600" cy="4252920"/>
          </a:xfrm>
          <a:prstGeom prst="rect">
            <a:avLst/>
          </a:prstGeom>
        </p:spPr>
        <p:txBody>
          <a:bodyPr spcFirstLastPara="1" wrap="square" lIns="93162" tIns="93162" rIns="93162" bIns="93162" anchor="t" anchorCtr="0">
            <a:noAutofit/>
          </a:bodyPr>
          <a:lstStyle/>
          <a:p>
            <a:endParaRPr/>
          </a:p>
        </p:txBody>
      </p:sp>
      <p:sp>
        <p:nvSpPr>
          <p:cNvPr id="65" name="Google Shape;65;g3d0ee0d9f2_0_0: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0"/>
        <p:cNvGrpSpPr/>
        <p:nvPr/>
      </p:nvGrpSpPr>
      <p:grpSpPr>
        <a:xfrm>
          <a:off x="0" y="0"/>
          <a:ext cx="0" cy="0"/>
          <a:chOff x="0" y="0"/>
          <a:chExt cx="0" cy="0"/>
        </a:xfrm>
      </p:grpSpPr>
      <p:sp>
        <p:nvSpPr>
          <p:cNvPr id="1511" name="Google Shape;1511;g58d61e419d_1_20: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12" name="Google Shape;1512;g58d61e419d_1_20:notes"/>
          <p:cNvSpPr txBox="1">
            <a:spLocks noGrp="1"/>
          </p:cNvSpPr>
          <p:nvPr>
            <p:ph type="body" idx="1"/>
          </p:nvPr>
        </p:nvSpPr>
        <p:spPr>
          <a:xfrm>
            <a:off x="701675" y="4416425"/>
            <a:ext cx="5607000" cy="4183200"/>
          </a:xfrm>
          <a:prstGeom prst="rect">
            <a:avLst/>
          </a:prstGeom>
          <a:noFill/>
          <a:ln>
            <a:noFill/>
          </a:ln>
        </p:spPr>
        <p:txBody>
          <a:bodyPr spcFirstLastPara="1" wrap="square" lIns="91425" tIns="91425" rIns="91425" bIns="91425" anchor="t" anchorCtr="0">
            <a:noAutofit/>
          </a:bodyPr>
          <a:lstStyle/>
          <a:p>
            <a:pPr algn="ctr"/>
            <a:r>
              <a:rPr lang="en-US"/>
              <a:t>26:00 – 30:00 Real outcomes from mock testing</a:t>
            </a:r>
          </a:p>
          <a:p>
            <a:pPr marL="0" lvl="0" indent="0" algn="l">
              <a:lnSpc>
                <a:spcPct val="100000"/>
              </a:lnSpc>
              <a:spcBef>
                <a:spcPts val="0"/>
              </a:spcBef>
              <a:spcAft>
                <a:spcPts val="0"/>
              </a:spcAft>
              <a:buSzPts val="1400"/>
              <a:buNone/>
            </a:pPr>
            <a:endParaRPr/>
          </a:p>
        </p:txBody>
      </p:sp>
      <p:sp>
        <p:nvSpPr>
          <p:cNvPr id="1513" name="Google Shape;1513;g58d61e419d_1_2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23</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6"/>
        <p:cNvGrpSpPr/>
        <p:nvPr/>
      </p:nvGrpSpPr>
      <p:grpSpPr>
        <a:xfrm>
          <a:off x="0" y="0"/>
          <a:ext cx="0" cy="0"/>
          <a:chOff x="0" y="0"/>
          <a:chExt cx="0" cy="0"/>
        </a:xfrm>
      </p:grpSpPr>
      <p:sp>
        <p:nvSpPr>
          <p:cNvPr id="1537" name="Google Shape;1537;g59e450ac89_0_29: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38" name="Google Shape;1538;g59e450ac89_0_29:notes"/>
          <p:cNvSpPr txBox="1">
            <a:spLocks noGrp="1"/>
          </p:cNvSpPr>
          <p:nvPr>
            <p:ph type="body" idx="1"/>
          </p:nvPr>
        </p:nvSpPr>
        <p:spPr>
          <a:xfrm>
            <a:off x="701675" y="4416425"/>
            <a:ext cx="5607000" cy="418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1539" name="Google Shape;1539;g59e450ac89_0_29: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31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5731b497cb_0_178: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21" name="Google Shape;521;g5731b497cb_0_178:notes"/>
          <p:cNvSpPr txBox="1">
            <a:spLocks noGrp="1"/>
          </p:cNvSpPr>
          <p:nvPr>
            <p:ph type="body" idx="1"/>
          </p:nvPr>
        </p:nvSpPr>
        <p:spPr>
          <a:xfrm>
            <a:off x="701675" y="4416425"/>
            <a:ext cx="5607000" cy="418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522" name="Google Shape;522;g5731b497cb_0_178: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45</a:t>
            </a:fld>
            <a:endParaRPr/>
          </a:p>
        </p:txBody>
      </p:sp>
    </p:spTree>
    <p:extLst>
      <p:ext uri="{BB962C8B-B14F-4D97-AF65-F5344CB8AC3E}">
        <p14:creationId xmlns:p14="http://schemas.microsoft.com/office/powerpoint/2010/main" val="19744827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2"/>
        <p:cNvGrpSpPr/>
        <p:nvPr/>
      </p:nvGrpSpPr>
      <p:grpSpPr>
        <a:xfrm>
          <a:off x="0" y="0"/>
          <a:ext cx="0" cy="0"/>
          <a:chOff x="0" y="0"/>
          <a:chExt cx="0" cy="0"/>
        </a:xfrm>
      </p:grpSpPr>
      <p:sp>
        <p:nvSpPr>
          <p:cNvPr id="1523" name="Google Shape;1523;g59e450ac89_0_6: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24" name="Google Shape;1524;g59e450ac89_0_6:notes"/>
          <p:cNvSpPr txBox="1">
            <a:spLocks noGrp="1"/>
          </p:cNvSpPr>
          <p:nvPr>
            <p:ph type="body" idx="1"/>
          </p:nvPr>
        </p:nvSpPr>
        <p:spPr>
          <a:xfrm>
            <a:off x="701675" y="4416425"/>
            <a:ext cx="5607000" cy="418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1525" name="Google Shape;1525;g59e450ac89_0_6: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52</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5731b497cb_0_178: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21" name="Google Shape;521;g5731b497cb_0_178:notes"/>
          <p:cNvSpPr txBox="1">
            <a:spLocks noGrp="1"/>
          </p:cNvSpPr>
          <p:nvPr>
            <p:ph type="body" idx="1"/>
          </p:nvPr>
        </p:nvSpPr>
        <p:spPr>
          <a:xfrm>
            <a:off x="701675" y="4416425"/>
            <a:ext cx="5607000" cy="4183200"/>
          </a:xfrm>
          <a:prstGeom prst="rect">
            <a:avLst/>
          </a:prstGeom>
          <a:noFill/>
          <a:ln>
            <a:noFill/>
          </a:ln>
        </p:spPr>
        <p:txBody>
          <a:bodyPr spcFirstLastPara="1" wrap="square" lIns="91425" tIns="91425" rIns="91425" bIns="91425" anchor="t" anchorCtr="0">
            <a:noAutofit/>
          </a:bodyPr>
          <a:lstStyle/>
          <a:p>
            <a:pPr marL="0" lvl="0" indent="0" algn="l">
              <a:lnSpc>
                <a:spcPct val="100000"/>
              </a:lnSpc>
              <a:spcBef>
                <a:spcPts val="0"/>
              </a:spcBef>
              <a:spcAft>
                <a:spcPts val="0"/>
              </a:spcAft>
              <a:buSzPts val="1400"/>
              <a:buNone/>
            </a:pPr>
            <a:endParaRPr/>
          </a:p>
        </p:txBody>
      </p:sp>
      <p:sp>
        <p:nvSpPr>
          <p:cNvPr id="522" name="Google Shape;522;g5731b497cb_0_178: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57</a:t>
            </a:fld>
            <a:endParaRPr/>
          </a:p>
        </p:txBody>
      </p:sp>
    </p:spTree>
    <p:extLst>
      <p:ext uri="{BB962C8B-B14F-4D97-AF65-F5344CB8AC3E}">
        <p14:creationId xmlns:p14="http://schemas.microsoft.com/office/powerpoint/2010/main" val="4779552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320922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d78bc926c_0_44: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d78bc926c_0_44:notes"/>
          <p:cNvSpPr txBox="1">
            <a:spLocks noGrp="1"/>
          </p:cNvSpPr>
          <p:nvPr>
            <p:ph type="body" idx="1"/>
          </p:nvPr>
        </p:nvSpPr>
        <p:spPr>
          <a:xfrm>
            <a:off x="701675" y="4416425"/>
            <a:ext cx="5607000" cy="418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g3d78bc926c_0_44:notes"/>
          <p:cNvSpPr txBox="1">
            <a:spLocks noGrp="1"/>
          </p:cNvSpPr>
          <p:nvPr>
            <p:ph type="sldNum" idx="12"/>
          </p:nvPr>
        </p:nvSpPr>
        <p:spPr>
          <a:xfrm>
            <a:off x="3970338" y="8829675"/>
            <a:ext cx="3038400" cy="4650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extLst>
      <p:ext uri="{BB962C8B-B14F-4D97-AF65-F5344CB8AC3E}">
        <p14:creationId xmlns:p14="http://schemas.microsoft.com/office/powerpoint/2010/main" val="22666700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d78bc926c_0_44: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d78bc926c_0_44:notes"/>
          <p:cNvSpPr txBox="1">
            <a:spLocks noGrp="1"/>
          </p:cNvSpPr>
          <p:nvPr>
            <p:ph type="body" idx="1"/>
          </p:nvPr>
        </p:nvSpPr>
        <p:spPr>
          <a:xfrm>
            <a:off x="701675" y="4416425"/>
            <a:ext cx="5607000" cy="418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g3d78bc926c_0_44:notes"/>
          <p:cNvSpPr txBox="1">
            <a:spLocks noGrp="1"/>
          </p:cNvSpPr>
          <p:nvPr>
            <p:ph type="sldNum" idx="12"/>
          </p:nvPr>
        </p:nvSpPr>
        <p:spPr>
          <a:xfrm>
            <a:off x="3970338" y="8829675"/>
            <a:ext cx="3038400" cy="4650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extLst>
      <p:ext uri="{BB962C8B-B14F-4D97-AF65-F5344CB8AC3E}">
        <p14:creationId xmlns:p14="http://schemas.microsoft.com/office/powerpoint/2010/main" val="28123770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d78bc926c_0_44: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d78bc926c_0_44:notes"/>
          <p:cNvSpPr txBox="1">
            <a:spLocks noGrp="1"/>
          </p:cNvSpPr>
          <p:nvPr>
            <p:ph type="body" idx="1"/>
          </p:nvPr>
        </p:nvSpPr>
        <p:spPr>
          <a:xfrm>
            <a:off x="701675" y="4416425"/>
            <a:ext cx="5607000" cy="418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g3d78bc926c_0_44:notes"/>
          <p:cNvSpPr txBox="1">
            <a:spLocks noGrp="1"/>
          </p:cNvSpPr>
          <p:nvPr>
            <p:ph type="sldNum" idx="12"/>
          </p:nvPr>
        </p:nvSpPr>
        <p:spPr>
          <a:xfrm>
            <a:off x="3970338" y="8829675"/>
            <a:ext cx="3038400" cy="4650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extLst>
      <p:ext uri="{BB962C8B-B14F-4D97-AF65-F5344CB8AC3E}">
        <p14:creationId xmlns:p14="http://schemas.microsoft.com/office/powerpoint/2010/main" val="26762291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5731b497cb_0_178: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21" name="Google Shape;521;g5731b497cb_0_178:notes"/>
          <p:cNvSpPr txBox="1">
            <a:spLocks noGrp="1"/>
          </p:cNvSpPr>
          <p:nvPr>
            <p:ph type="body" idx="1"/>
          </p:nvPr>
        </p:nvSpPr>
        <p:spPr>
          <a:xfrm>
            <a:off x="701675" y="4416425"/>
            <a:ext cx="5607000" cy="418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522" name="Google Shape;522;g5731b497cb_0_178: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9</a:t>
            </a:fld>
            <a:endParaRPr/>
          </a:p>
        </p:txBody>
      </p:sp>
    </p:spTree>
    <p:extLst>
      <p:ext uri="{BB962C8B-B14F-4D97-AF65-F5344CB8AC3E}">
        <p14:creationId xmlns:p14="http://schemas.microsoft.com/office/powerpoint/2010/main" val="19661897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4"/>
        <p:cNvGrpSpPr/>
        <p:nvPr/>
      </p:nvGrpSpPr>
      <p:grpSpPr>
        <a:xfrm>
          <a:off x="0" y="0"/>
          <a:ext cx="0" cy="0"/>
          <a:chOff x="0" y="0"/>
          <a:chExt cx="0" cy="0"/>
        </a:xfrm>
      </p:grpSpPr>
      <p:sp>
        <p:nvSpPr>
          <p:cNvPr id="1465" name="Google Shape;1465;g590cc399a0_0_19: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6" name="Google Shape;1466;g590cc399a0_0_19:notes"/>
          <p:cNvSpPr txBox="1">
            <a:spLocks noGrp="1"/>
          </p:cNvSpPr>
          <p:nvPr>
            <p:ph type="body" idx="1"/>
          </p:nvPr>
        </p:nvSpPr>
        <p:spPr>
          <a:xfrm>
            <a:off x="701675" y="4416425"/>
            <a:ext cx="5607000" cy="418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1467" name="Google Shape;1467;g590cc399a0_0_19: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13</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6"/>
        <p:cNvGrpSpPr/>
        <p:nvPr/>
      </p:nvGrpSpPr>
      <p:grpSpPr>
        <a:xfrm>
          <a:off x="0" y="0"/>
          <a:ext cx="0" cy="0"/>
          <a:chOff x="0" y="0"/>
          <a:chExt cx="0" cy="0"/>
        </a:xfrm>
      </p:grpSpPr>
      <p:sp>
        <p:nvSpPr>
          <p:cNvPr id="1557" name="Google Shape;1557;g59e450ac89_0_52: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8" name="Google Shape;1558;g59e450ac89_0_52:notes"/>
          <p:cNvSpPr txBox="1">
            <a:spLocks noGrp="1"/>
          </p:cNvSpPr>
          <p:nvPr>
            <p:ph type="body" idx="1"/>
          </p:nvPr>
        </p:nvSpPr>
        <p:spPr>
          <a:xfrm>
            <a:off x="701675" y="4416425"/>
            <a:ext cx="5607000" cy="418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1559" name="Google Shape;1559;g59e450ac89_0_52: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16</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5731b497cb_0_178: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21" name="Google Shape;521;g5731b497cb_0_178:notes"/>
          <p:cNvSpPr txBox="1">
            <a:spLocks noGrp="1"/>
          </p:cNvSpPr>
          <p:nvPr>
            <p:ph type="body" idx="1"/>
          </p:nvPr>
        </p:nvSpPr>
        <p:spPr>
          <a:xfrm>
            <a:off x="701675" y="4416425"/>
            <a:ext cx="5607000" cy="418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522" name="Google Shape;522;g5731b497cb_0_178: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19</a:t>
            </a:fld>
            <a:endParaRPr/>
          </a:p>
        </p:txBody>
      </p:sp>
    </p:spTree>
    <p:extLst>
      <p:ext uri="{BB962C8B-B14F-4D97-AF65-F5344CB8AC3E}">
        <p14:creationId xmlns:p14="http://schemas.microsoft.com/office/powerpoint/2010/main" val="9298800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14"/>
        <p:cNvGrpSpPr/>
        <p:nvPr/>
      </p:nvGrpSpPr>
      <p:grpSpPr>
        <a:xfrm>
          <a:off x="0" y="0"/>
          <a:ext cx="0" cy="0"/>
          <a:chOff x="0" y="0"/>
          <a:chExt cx="0" cy="0"/>
        </a:xfrm>
      </p:grpSpPr>
      <p:sp>
        <p:nvSpPr>
          <p:cNvPr id="15" name="Google Shape;15;p2"/>
          <p:cNvSpPr txBox="1">
            <a:spLocks noGrp="1"/>
          </p:cNvSpPr>
          <p:nvPr>
            <p:ph type="ctrTitle"/>
          </p:nvPr>
        </p:nvSpPr>
        <p:spPr>
          <a:xfrm>
            <a:off x="415611" y="992767"/>
            <a:ext cx="11360800" cy="2736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6933"/>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endParaRPr/>
          </a:p>
        </p:txBody>
      </p:sp>
      <p:sp>
        <p:nvSpPr>
          <p:cNvPr id="16" name="Google Shape;16;p2"/>
          <p:cNvSpPr txBox="1">
            <a:spLocks noGrp="1"/>
          </p:cNvSpPr>
          <p:nvPr>
            <p:ph type="subTitle" idx="1"/>
          </p:nvPr>
        </p:nvSpPr>
        <p:spPr>
          <a:xfrm>
            <a:off x="415600" y="3778833"/>
            <a:ext cx="11360800" cy="105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3733"/>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endParaRPr/>
          </a:p>
        </p:txBody>
      </p:sp>
      <p:sp>
        <p:nvSpPr>
          <p:cNvPr id="17" name="Google Shape;17;p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32511531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ED841-F979-4481-B9B4-F1F5B92591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D580D0-EEAA-41BC-B379-B43F984CADA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DC124F-253F-4B3A-977A-1EE81166D77E}"/>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405CF677-508B-4A50-A969-F7C10BE117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1EE264-5730-426B-B35C-00A62FA543BC}"/>
              </a:ext>
            </a:extLst>
          </p:cNvPr>
          <p:cNvSpPr>
            <a:spLocks noGrp="1"/>
          </p:cNvSpPr>
          <p:nvPr>
            <p:ph type="sldNum" sz="quarter" idx="12"/>
          </p:nvPr>
        </p:nvSpPr>
        <p:spPr/>
        <p:txBody>
          <a:bodyPr/>
          <a:lstStyle/>
          <a:p>
            <a:fld id="{D340FAF9-28DD-47EC-87B7-55736F0E79A1}" type="slidenum">
              <a:rPr lang="en-US" smtClean="0"/>
              <a:t>‹#›</a:t>
            </a:fld>
            <a:endParaRPr lang="en-US"/>
          </a:p>
        </p:txBody>
      </p:sp>
    </p:spTree>
    <p:extLst>
      <p:ext uri="{BB962C8B-B14F-4D97-AF65-F5344CB8AC3E}">
        <p14:creationId xmlns:p14="http://schemas.microsoft.com/office/powerpoint/2010/main" val="36651533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415600" y="2867800"/>
            <a:ext cx="11360800" cy="1122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4800"/>
            </a:lvl1pPr>
            <a:lvl2pPr lvl="1" algn="ctr">
              <a:lnSpc>
                <a:spcPct val="100000"/>
              </a:lnSpc>
              <a:spcBef>
                <a:spcPts val="0"/>
              </a:spcBef>
              <a:spcAft>
                <a:spcPts val="0"/>
              </a:spcAft>
              <a:buSzPts val="3600"/>
              <a:buNone/>
              <a:defRPr sz="4800"/>
            </a:lvl2pPr>
            <a:lvl3pPr lvl="2" algn="ctr">
              <a:lnSpc>
                <a:spcPct val="100000"/>
              </a:lnSpc>
              <a:spcBef>
                <a:spcPts val="0"/>
              </a:spcBef>
              <a:spcAft>
                <a:spcPts val="0"/>
              </a:spcAft>
              <a:buSzPts val="3600"/>
              <a:buNone/>
              <a:defRPr sz="4800"/>
            </a:lvl3pPr>
            <a:lvl4pPr lvl="3" algn="ctr">
              <a:lnSpc>
                <a:spcPct val="100000"/>
              </a:lnSpc>
              <a:spcBef>
                <a:spcPts val="0"/>
              </a:spcBef>
              <a:spcAft>
                <a:spcPts val="0"/>
              </a:spcAft>
              <a:buSzPts val="3600"/>
              <a:buNone/>
              <a:defRPr sz="4800"/>
            </a:lvl4pPr>
            <a:lvl5pPr lvl="4" algn="ctr">
              <a:lnSpc>
                <a:spcPct val="100000"/>
              </a:lnSpc>
              <a:spcBef>
                <a:spcPts val="0"/>
              </a:spcBef>
              <a:spcAft>
                <a:spcPts val="0"/>
              </a:spcAft>
              <a:buSzPts val="3600"/>
              <a:buNone/>
              <a:defRPr sz="4800"/>
            </a:lvl5pPr>
            <a:lvl6pPr lvl="5" algn="ctr">
              <a:lnSpc>
                <a:spcPct val="100000"/>
              </a:lnSpc>
              <a:spcBef>
                <a:spcPts val="0"/>
              </a:spcBef>
              <a:spcAft>
                <a:spcPts val="0"/>
              </a:spcAft>
              <a:buSzPts val="3600"/>
              <a:buNone/>
              <a:defRPr sz="4800"/>
            </a:lvl6pPr>
            <a:lvl7pPr lvl="6" algn="ctr">
              <a:lnSpc>
                <a:spcPct val="100000"/>
              </a:lnSpc>
              <a:spcBef>
                <a:spcPts val="0"/>
              </a:spcBef>
              <a:spcAft>
                <a:spcPts val="0"/>
              </a:spcAft>
              <a:buSzPts val="3600"/>
              <a:buNone/>
              <a:defRPr sz="4800"/>
            </a:lvl7pPr>
            <a:lvl8pPr lvl="7" algn="ctr">
              <a:lnSpc>
                <a:spcPct val="100000"/>
              </a:lnSpc>
              <a:spcBef>
                <a:spcPts val="0"/>
              </a:spcBef>
              <a:spcAft>
                <a:spcPts val="0"/>
              </a:spcAft>
              <a:buSzPts val="3600"/>
              <a:buNone/>
              <a:defRPr sz="4800"/>
            </a:lvl8pPr>
            <a:lvl9pPr lvl="8" algn="ctr">
              <a:lnSpc>
                <a:spcPct val="100000"/>
              </a:lnSpc>
              <a:spcBef>
                <a:spcPts val="0"/>
              </a:spcBef>
              <a:spcAft>
                <a:spcPts val="0"/>
              </a:spcAft>
              <a:buSzPts val="3600"/>
              <a:buNone/>
              <a:defRPr sz="4800"/>
            </a:lvl9pPr>
          </a:lstStyle>
          <a:p>
            <a:endParaRPr/>
          </a:p>
        </p:txBody>
      </p:sp>
      <p:sp>
        <p:nvSpPr>
          <p:cNvPr id="20" name="Google Shape;20;p3"/>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354545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 name="Google Shape;23;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rtl="0">
              <a:spcBef>
                <a:spcPts val="0"/>
              </a:spcBef>
              <a:spcAft>
                <a:spcPts val="0"/>
              </a:spcAft>
              <a:buSzPts val="1800"/>
              <a:buChar char="●"/>
              <a:defRPr/>
            </a:lvl1pPr>
            <a:lvl2pPr marL="1219170" lvl="1" indent="-423323" rtl="0">
              <a:spcBef>
                <a:spcPts val="2133"/>
              </a:spcBef>
              <a:spcAft>
                <a:spcPts val="0"/>
              </a:spcAft>
              <a:buSzPts val="1400"/>
              <a:buChar char="○"/>
              <a:defRPr/>
            </a:lvl2pPr>
            <a:lvl3pPr marL="1828754" lvl="2" indent="-423323" rtl="0">
              <a:spcBef>
                <a:spcPts val="2133"/>
              </a:spcBef>
              <a:spcAft>
                <a:spcPts val="0"/>
              </a:spcAft>
              <a:buSzPts val="1400"/>
              <a:buChar char="■"/>
              <a:defRPr/>
            </a:lvl3pPr>
            <a:lvl4pPr marL="2438339" lvl="3" indent="-423323" rtl="0">
              <a:spcBef>
                <a:spcPts val="2133"/>
              </a:spcBef>
              <a:spcAft>
                <a:spcPts val="0"/>
              </a:spcAft>
              <a:buSzPts val="1400"/>
              <a:buChar char="●"/>
              <a:defRPr/>
            </a:lvl4pPr>
            <a:lvl5pPr marL="3047924" lvl="4" indent="-423323" rtl="0">
              <a:spcBef>
                <a:spcPts val="2133"/>
              </a:spcBef>
              <a:spcAft>
                <a:spcPts val="0"/>
              </a:spcAft>
              <a:buSzPts val="1400"/>
              <a:buChar char="○"/>
              <a:defRPr/>
            </a:lvl5pPr>
            <a:lvl6pPr marL="3657509" lvl="5" indent="-423323" rtl="0">
              <a:spcBef>
                <a:spcPts val="2133"/>
              </a:spcBef>
              <a:spcAft>
                <a:spcPts val="0"/>
              </a:spcAft>
              <a:buSzPts val="1400"/>
              <a:buChar char="■"/>
              <a:defRPr/>
            </a:lvl6pPr>
            <a:lvl7pPr marL="4267093" lvl="6" indent="-423323" rtl="0">
              <a:spcBef>
                <a:spcPts val="2133"/>
              </a:spcBef>
              <a:spcAft>
                <a:spcPts val="0"/>
              </a:spcAft>
              <a:buSzPts val="1400"/>
              <a:buChar char="●"/>
              <a:defRPr/>
            </a:lvl7pPr>
            <a:lvl8pPr marL="4876678" lvl="7" indent="-423323" rtl="0">
              <a:spcBef>
                <a:spcPts val="2133"/>
              </a:spcBef>
              <a:spcAft>
                <a:spcPts val="0"/>
              </a:spcAft>
              <a:buSzPts val="1400"/>
              <a:buChar char="○"/>
              <a:defRPr/>
            </a:lvl8pPr>
            <a:lvl9pPr marL="5486263" lvl="8" indent="-423323" rtl="0">
              <a:spcBef>
                <a:spcPts val="2133"/>
              </a:spcBef>
              <a:spcAft>
                <a:spcPts val="2133"/>
              </a:spcAft>
              <a:buSzPts val="1400"/>
              <a:buChar char="■"/>
              <a:defRPr/>
            </a:lvl9pPr>
          </a:lstStyle>
          <a:p>
            <a:endParaRPr/>
          </a:p>
        </p:txBody>
      </p:sp>
      <p:sp>
        <p:nvSpPr>
          <p:cNvPr id="24" name="Google Shape;24;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4663809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5"/>
          <p:cNvSpPr txBox="1">
            <a:spLocks noGrp="1"/>
          </p:cNvSpPr>
          <p:nvPr>
            <p:ph type="body" idx="1"/>
          </p:nvPr>
        </p:nvSpPr>
        <p:spPr>
          <a:xfrm>
            <a:off x="415600" y="1536633"/>
            <a:ext cx="5333200" cy="4555200"/>
          </a:xfrm>
          <a:prstGeom prst="rect">
            <a:avLst/>
          </a:prstGeom>
        </p:spPr>
        <p:txBody>
          <a:bodyPr spcFirstLastPara="1" wrap="square" lIns="91425" tIns="91425" rIns="91425" bIns="91425" anchor="t" anchorCtr="0">
            <a:noAutofit/>
          </a:bodyPr>
          <a:lstStyle>
            <a:lvl1pPr marL="609585" lvl="0" indent="-423323" rtl="0">
              <a:spcBef>
                <a:spcPts val="0"/>
              </a:spcBef>
              <a:spcAft>
                <a:spcPts val="0"/>
              </a:spcAft>
              <a:buSzPts val="1400"/>
              <a:buChar char="●"/>
              <a:defRPr sz="1867"/>
            </a:lvl1pPr>
            <a:lvl2pPr marL="1219170" lvl="1" indent="-406390" rtl="0">
              <a:spcBef>
                <a:spcPts val="2133"/>
              </a:spcBef>
              <a:spcAft>
                <a:spcPts val="0"/>
              </a:spcAft>
              <a:buSzPts val="1200"/>
              <a:buChar char="○"/>
              <a:defRPr sz="1600"/>
            </a:lvl2pPr>
            <a:lvl3pPr marL="1828754" lvl="2" indent="-406390" rtl="0">
              <a:spcBef>
                <a:spcPts val="2133"/>
              </a:spcBef>
              <a:spcAft>
                <a:spcPts val="0"/>
              </a:spcAft>
              <a:buSzPts val="1200"/>
              <a:buChar char="■"/>
              <a:defRPr sz="1600"/>
            </a:lvl3pPr>
            <a:lvl4pPr marL="2438339" lvl="3" indent="-406390" rtl="0">
              <a:spcBef>
                <a:spcPts val="2133"/>
              </a:spcBef>
              <a:spcAft>
                <a:spcPts val="0"/>
              </a:spcAft>
              <a:buSzPts val="1200"/>
              <a:buChar char="●"/>
              <a:defRPr sz="1600"/>
            </a:lvl4pPr>
            <a:lvl5pPr marL="3047924" lvl="4" indent="-406390" rtl="0">
              <a:spcBef>
                <a:spcPts val="2133"/>
              </a:spcBef>
              <a:spcAft>
                <a:spcPts val="0"/>
              </a:spcAft>
              <a:buSzPts val="1200"/>
              <a:buChar char="○"/>
              <a:defRPr sz="1600"/>
            </a:lvl5pPr>
            <a:lvl6pPr marL="3657509" lvl="5" indent="-406390" rtl="0">
              <a:spcBef>
                <a:spcPts val="2133"/>
              </a:spcBef>
              <a:spcAft>
                <a:spcPts val="0"/>
              </a:spcAft>
              <a:buSzPts val="1200"/>
              <a:buChar char="■"/>
              <a:defRPr sz="1600"/>
            </a:lvl6pPr>
            <a:lvl7pPr marL="4267093" lvl="6" indent="-406390" rtl="0">
              <a:spcBef>
                <a:spcPts val="2133"/>
              </a:spcBef>
              <a:spcAft>
                <a:spcPts val="0"/>
              </a:spcAft>
              <a:buSzPts val="1200"/>
              <a:buChar char="●"/>
              <a:defRPr sz="1600"/>
            </a:lvl7pPr>
            <a:lvl8pPr marL="4876678" lvl="7" indent="-406390" rtl="0">
              <a:spcBef>
                <a:spcPts val="2133"/>
              </a:spcBef>
              <a:spcAft>
                <a:spcPts val="0"/>
              </a:spcAft>
              <a:buSzPts val="1200"/>
              <a:buChar char="○"/>
              <a:defRPr sz="1600"/>
            </a:lvl8pPr>
            <a:lvl9pPr marL="5486263" lvl="8" indent="-406390" rtl="0">
              <a:spcBef>
                <a:spcPts val="2133"/>
              </a:spcBef>
              <a:spcAft>
                <a:spcPts val="2133"/>
              </a:spcAft>
              <a:buSzPts val="1200"/>
              <a:buChar char="■"/>
              <a:defRPr sz="1600"/>
            </a:lvl9pPr>
          </a:lstStyle>
          <a:p>
            <a:endParaRPr/>
          </a:p>
        </p:txBody>
      </p:sp>
      <p:sp>
        <p:nvSpPr>
          <p:cNvPr id="28" name="Google Shape;28;p5"/>
          <p:cNvSpPr txBox="1">
            <a:spLocks noGrp="1"/>
          </p:cNvSpPr>
          <p:nvPr>
            <p:ph type="body" idx="2"/>
          </p:nvPr>
        </p:nvSpPr>
        <p:spPr>
          <a:xfrm>
            <a:off x="6443200" y="1536633"/>
            <a:ext cx="5333200" cy="4555200"/>
          </a:xfrm>
          <a:prstGeom prst="rect">
            <a:avLst/>
          </a:prstGeom>
        </p:spPr>
        <p:txBody>
          <a:bodyPr spcFirstLastPara="1" wrap="square" lIns="91425" tIns="91425" rIns="91425" bIns="91425" anchor="t" anchorCtr="0">
            <a:noAutofit/>
          </a:bodyPr>
          <a:lstStyle>
            <a:lvl1pPr marL="609585" lvl="0" indent="-423323" rtl="0">
              <a:spcBef>
                <a:spcPts val="0"/>
              </a:spcBef>
              <a:spcAft>
                <a:spcPts val="0"/>
              </a:spcAft>
              <a:buSzPts val="1400"/>
              <a:buChar char="●"/>
              <a:defRPr sz="1867"/>
            </a:lvl1pPr>
            <a:lvl2pPr marL="1219170" lvl="1" indent="-406390" rtl="0">
              <a:spcBef>
                <a:spcPts val="2133"/>
              </a:spcBef>
              <a:spcAft>
                <a:spcPts val="0"/>
              </a:spcAft>
              <a:buSzPts val="1200"/>
              <a:buChar char="○"/>
              <a:defRPr sz="1600"/>
            </a:lvl2pPr>
            <a:lvl3pPr marL="1828754" lvl="2" indent="-406390" rtl="0">
              <a:spcBef>
                <a:spcPts val="2133"/>
              </a:spcBef>
              <a:spcAft>
                <a:spcPts val="0"/>
              </a:spcAft>
              <a:buSzPts val="1200"/>
              <a:buChar char="■"/>
              <a:defRPr sz="1600"/>
            </a:lvl3pPr>
            <a:lvl4pPr marL="2438339" lvl="3" indent="-406390" rtl="0">
              <a:spcBef>
                <a:spcPts val="2133"/>
              </a:spcBef>
              <a:spcAft>
                <a:spcPts val="0"/>
              </a:spcAft>
              <a:buSzPts val="1200"/>
              <a:buChar char="●"/>
              <a:defRPr sz="1600"/>
            </a:lvl4pPr>
            <a:lvl5pPr marL="3047924" lvl="4" indent="-406390" rtl="0">
              <a:spcBef>
                <a:spcPts val="2133"/>
              </a:spcBef>
              <a:spcAft>
                <a:spcPts val="0"/>
              </a:spcAft>
              <a:buSzPts val="1200"/>
              <a:buChar char="○"/>
              <a:defRPr sz="1600"/>
            </a:lvl5pPr>
            <a:lvl6pPr marL="3657509" lvl="5" indent="-406390" rtl="0">
              <a:spcBef>
                <a:spcPts val="2133"/>
              </a:spcBef>
              <a:spcAft>
                <a:spcPts val="0"/>
              </a:spcAft>
              <a:buSzPts val="1200"/>
              <a:buChar char="■"/>
              <a:defRPr sz="1600"/>
            </a:lvl6pPr>
            <a:lvl7pPr marL="4267093" lvl="6" indent="-406390" rtl="0">
              <a:spcBef>
                <a:spcPts val="2133"/>
              </a:spcBef>
              <a:spcAft>
                <a:spcPts val="0"/>
              </a:spcAft>
              <a:buSzPts val="1200"/>
              <a:buChar char="●"/>
              <a:defRPr sz="1600"/>
            </a:lvl7pPr>
            <a:lvl8pPr marL="4876678" lvl="7" indent="-406390" rtl="0">
              <a:spcBef>
                <a:spcPts val="2133"/>
              </a:spcBef>
              <a:spcAft>
                <a:spcPts val="0"/>
              </a:spcAft>
              <a:buSzPts val="1200"/>
              <a:buChar char="○"/>
              <a:defRPr sz="1600"/>
            </a:lvl8pPr>
            <a:lvl9pPr marL="5486263" lvl="8" indent="-406390" rtl="0">
              <a:spcBef>
                <a:spcPts val="2133"/>
              </a:spcBef>
              <a:spcAft>
                <a:spcPts val="2133"/>
              </a:spcAft>
              <a:buSzPts val="1200"/>
              <a:buChar char="■"/>
              <a:defRPr sz="1600"/>
            </a:lvl9pPr>
          </a:lstStyle>
          <a:p>
            <a:endParaRPr/>
          </a:p>
        </p:txBody>
      </p:sp>
      <p:sp>
        <p:nvSpPr>
          <p:cNvPr id="29" name="Google Shape;29;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3482242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415600" y="740800"/>
            <a:ext cx="3744000" cy="100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3200"/>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endParaRPr/>
          </a:p>
        </p:txBody>
      </p:sp>
      <p:sp>
        <p:nvSpPr>
          <p:cNvPr id="35" name="Google Shape;35;p7"/>
          <p:cNvSpPr txBox="1">
            <a:spLocks noGrp="1"/>
          </p:cNvSpPr>
          <p:nvPr>
            <p:ph type="body" idx="1"/>
          </p:nvPr>
        </p:nvSpPr>
        <p:spPr>
          <a:xfrm>
            <a:off x="415600" y="1852800"/>
            <a:ext cx="3744000" cy="4239200"/>
          </a:xfrm>
          <a:prstGeom prst="rect">
            <a:avLst/>
          </a:prstGeom>
        </p:spPr>
        <p:txBody>
          <a:bodyPr spcFirstLastPara="1" wrap="square" lIns="91425" tIns="91425" rIns="91425" bIns="91425" anchor="t" anchorCtr="0">
            <a:noAutofit/>
          </a:bodyPr>
          <a:lstStyle>
            <a:lvl1pPr marL="609585" lvl="0" indent="-406390" rtl="0">
              <a:spcBef>
                <a:spcPts val="0"/>
              </a:spcBef>
              <a:spcAft>
                <a:spcPts val="0"/>
              </a:spcAft>
              <a:buSzPts val="1200"/>
              <a:buChar char="●"/>
              <a:defRPr sz="1600"/>
            </a:lvl1pPr>
            <a:lvl2pPr marL="1219170" lvl="1" indent="-406390" rtl="0">
              <a:spcBef>
                <a:spcPts val="2133"/>
              </a:spcBef>
              <a:spcAft>
                <a:spcPts val="0"/>
              </a:spcAft>
              <a:buSzPts val="1200"/>
              <a:buChar char="○"/>
              <a:defRPr sz="1600"/>
            </a:lvl2pPr>
            <a:lvl3pPr marL="1828754" lvl="2" indent="-406390" rtl="0">
              <a:spcBef>
                <a:spcPts val="2133"/>
              </a:spcBef>
              <a:spcAft>
                <a:spcPts val="0"/>
              </a:spcAft>
              <a:buSzPts val="1200"/>
              <a:buChar char="■"/>
              <a:defRPr sz="1600"/>
            </a:lvl3pPr>
            <a:lvl4pPr marL="2438339" lvl="3" indent="-406390" rtl="0">
              <a:spcBef>
                <a:spcPts val="2133"/>
              </a:spcBef>
              <a:spcAft>
                <a:spcPts val="0"/>
              </a:spcAft>
              <a:buSzPts val="1200"/>
              <a:buChar char="●"/>
              <a:defRPr sz="1600"/>
            </a:lvl4pPr>
            <a:lvl5pPr marL="3047924" lvl="4" indent="-406390" rtl="0">
              <a:spcBef>
                <a:spcPts val="2133"/>
              </a:spcBef>
              <a:spcAft>
                <a:spcPts val="0"/>
              </a:spcAft>
              <a:buSzPts val="1200"/>
              <a:buChar char="○"/>
              <a:defRPr sz="1600"/>
            </a:lvl5pPr>
            <a:lvl6pPr marL="3657509" lvl="5" indent="-406390" rtl="0">
              <a:spcBef>
                <a:spcPts val="2133"/>
              </a:spcBef>
              <a:spcAft>
                <a:spcPts val="0"/>
              </a:spcAft>
              <a:buSzPts val="1200"/>
              <a:buChar char="■"/>
              <a:defRPr sz="1600"/>
            </a:lvl6pPr>
            <a:lvl7pPr marL="4267093" lvl="6" indent="-406390" rtl="0">
              <a:spcBef>
                <a:spcPts val="2133"/>
              </a:spcBef>
              <a:spcAft>
                <a:spcPts val="0"/>
              </a:spcAft>
              <a:buSzPts val="1200"/>
              <a:buChar char="●"/>
              <a:defRPr sz="1600"/>
            </a:lvl7pPr>
            <a:lvl8pPr marL="4876678" lvl="7" indent="-406390" rtl="0">
              <a:spcBef>
                <a:spcPts val="2133"/>
              </a:spcBef>
              <a:spcAft>
                <a:spcPts val="0"/>
              </a:spcAft>
              <a:buSzPts val="1200"/>
              <a:buChar char="○"/>
              <a:defRPr sz="1600"/>
            </a:lvl8pPr>
            <a:lvl9pPr marL="5486263" lvl="8" indent="-406390" rtl="0">
              <a:spcBef>
                <a:spcPts val="2133"/>
              </a:spcBef>
              <a:spcAft>
                <a:spcPts val="2133"/>
              </a:spcAft>
              <a:buSzPts val="1200"/>
              <a:buChar char="■"/>
              <a:defRPr sz="1600"/>
            </a:lvl9pPr>
          </a:lstStyle>
          <a:p>
            <a:endParaRPr/>
          </a:p>
        </p:txBody>
      </p:sp>
      <p:sp>
        <p:nvSpPr>
          <p:cNvPr id="36" name="Google Shape;36;p7"/>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3832923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7"/>
        <p:cNvGrpSpPr/>
        <p:nvPr/>
      </p:nvGrpSpPr>
      <p:grpSpPr>
        <a:xfrm>
          <a:off x="0" y="0"/>
          <a:ext cx="0" cy="0"/>
          <a:chOff x="0" y="0"/>
          <a:chExt cx="0" cy="0"/>
        </a:xfrm>
      </p:grpSpPr>
      <p:sp>
        <p:nvSpPr>
          <p:cNvPr id="38" name="Google Shape;38;p8"/>
          <p:cNvSpPr txBox="1">
            <a:spLocks noGrp="1"/>
          </p:cNvSpPr>
          <p:nvPr>
            <p:ph type="title"/>
          </p:nvPr>
        </p:nvSpPr>
        <p:spPr>
          <a:xfrm>
            <a:off x="653667" y="600200"/>
            <a:ext cx="8490400" cy="54544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6400"/>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endParaRPr/>
          </a:p>
        </p:txBody>
      </p:sp>
      <p:sp>
        <p:nvSpPr>
          <p:cNvPr id="39" name="Google Shape;39;p8"/>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25597445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40"/>
        <p:cNvGrpSpPr/>
        <p:nvPr/>
      </p:nvGrpSpPr>
      <p:grpSpPr>
        <a:xfrm>
          <a:off x="0" y="0"/>
          <a:ext cx="0" cy="0"/>
          <a:chOff x="0" y="0"/>
          <a:chExt cx="0" cy="0"/>
        </a:xfrm>
      </p:grpSpPr>
      <p:sp>
        <p:nvSpPr>
          <p:cNvPr id="41" name="Google Shape;41;p9"/>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2" name="Google Shape;42;p9"/>
          <p:cNvSpPr txBox="1">
            <a:spLocks noGrp="1"/>
          </p:cNvSpPr>
          <p:nvPr>
            <p:ph type="title"/>
          </p:nvPr>
        </p:nvSpPr>
        <p:spPr>
          <a:xfrm>
            <a:off x="354000" y="1644233"/>
            <a:ext cx="5393600" cy="1976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5600"/>
            </a:lvl1pPr>
            <a:lvl2pPr lvl="1" algn="ctr" rtl="0">
              <a:spcBef>
                <a:spcPts val="0"/>
              </a:spcBef>
              <a:spcAft>
                <a:spcPts val="0"/>
              </a:spcAft>
              <a:buSzPts val="4200"/>
              <a:buNone/>
              <a:defRPr sz="5600"/>
            </a:lvl2pPr>
            <a:lvl3pPr lvl="2" algn="ctr" rtl="0">
              <a:spcBef>
                <a:spcPts val="0"/>
              </a:spcBef>
              <a:spcAft>
                <a:spcPts val="0"/>
              </a:spcAft>
              <a:buSzPts val="4200"/>
              <a:buNone/>
              <a:defRPr sz="5600"/>
            </a:lvl3pPr>
            <a:lvl4pPr lvl="3" algn="ctr" rtl="0">
              <a:spcBef>
                <a:spcPts val="0"/>
              </a:spcBef>
              <a:spcAft>
                <a:spcPts val="0"/>
              </a:spcAft>
              <a:buSzPts val="4200"/>
              <a:buNone/>
              <a:defRPr sz="5600"/>
            </a:lvl4pPr>
            <a:lvl5pPr lvl="4" algn="ctr" rtl="0">
              <a:spcBef>
                <a:spcPts val="0"/>
              </a:spcBef>
              <a:spcAft>
                <a:spcPts val="0"/>
              </a:spcAft>
              <a:buSzPts val="4200"/>
              <a:buNone/>
              <a:defRPr sz="5600"/>
            </a:lvl5pPr>
            <a:lvl6pPr lvl="5" algn="ctr" rtl="0">
              <a:spcBef>
                <a:spcPts val="0"/>
              </a:spcBef>
              <a:spcAft>
                <a:spcPts val="0"/>
              </a:spcAft>
              <a:buSzPts val="4200"/>
              <a:buNone/>
              <a:defRPr sz="5600"/>
            </a:lvl6pPr>
            <a:lvl7pPr lvl="6" algn="ctr" rtl="0">
              <a:spcBef>
                <a:spcPts val="0"/>
              </a:spcBef>
              <a:spcAft>
                <a:spcPts val="0"/>
              </a:spcAft>
              <a:buSzPts val="4200"/>
              <a:buNone/>
              <a:defRPr sz="5600"/>
            </a:lvl7pPr>
            <a:lvl8pPr lvl="7" algn="ctr" rtl="0">
              <a:spcBef>
                <a:spcPts val="0"/>
              </a:spcBef>
              <a:spcAft>
                <a:spcPts val="0"/>
              </a:spcAft>
              <a:buSzPts val="4200"/>
              <a:buNone/>
              <a:defRPr sz="5600"/>
            </a:lvl8pPr>
            <a:lvl9pPr lvl="8" algn="ctr" rtl="0">
              <a:spcBef>
                <a:spcPts val="0"/>
              </a:spcBef>
              <a:spcAft>
                <a:spcPts val="0"/>
              </a:spcAft>
              <a:buSzPts val="4200"/>
              <a:buNone/>
              <a:defRPr sz="5600"/>
            </a:lvl9pPr>
          </a:lstStyle>
          <a:p>
            <a:endParaRPr/>
          </a:p>
        </p:txBody>
      </p:sp>
      <p:sp>
        <p:nvSpPr>
          <p:cNvPr id="43" name="Google Shape;43;p9"/>
          <p:cNvSpPr txBox="1">
            <a:spLocks noGrp="1"/>
          </p:cNvSpPr>
          <p:nvPr>
            <p:ph type="subTitle" idx="1"/>
          </p:nvPr>
        </p:nvSpPr>
        <p:spPr>
          <a:xfrm>
            <a:off x="354000" y="3737433"/>
            <a:ext cx="5393600" cy="164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800"/>
            </a:lvl1pPr>
            <a:lvl2pPr lvl="1" algn="ctr" rtl="0">
              <a:lnSpc>
                <a:spcPct val="100000"/>
              </a:lnSpc>
              <a:spcBef>
                <a:spcPts val="0"/>
              </a:spcBef>
              <a:spcAft>
                <a:spcPts val="0"/>
              </a:spcAft>
              <a:buSzPts val="2100"/>
              <a:buNone/>
              <a:defRPr sz="2800"/>
            </a:lvl2pPr>
            <a:lvl3pPr lvl="2" algn="ctr" rtl="0">
              <a:lnSpc>
                <a:spcPct val="100000"/>
              </a:lnSpc>
              <a:spcBef>
                <a:spcPts val="0"/>
              </a:spcBef>
              <a:spcAft>
                <a:spcPts val="0"/>
              </a:spcAft>
              <a:buSzPts val="2100"/>
              <a:buNone/>
              <a:defRPr sz="2800"/>
            </a:lvl3pPr>
            <a:lvl4pPr lvl="3" algn="ctr" rtl="0">
              <a:lnSpc>
                <a:spcPct val="100000"/>
              </a:lnSpc>
              <a:spcBef>
                <a:spcPts val="0"/>
              </a:spcBef>
              <a:spcAft>
                <a:spcPts val="0"/>
              </a:spcAft>
              <a:buSzPts val="2100"/>
              <a:buNone/>
              <a:defRPr sz="2800"/>
            </a:lvl4pPr>
            <a:lvl5pPr lvl="4" algn="ctr" rtl="0">
              <a:lnSpc>
                <a:spcPct val="100000"/>
              </a:lnSpc>
              <a:spcBef>
                <a:spcPts val="0"/>
              </a:spcBef>
              <a:spcAft>
                <a:spcPts val="0"/>
              </a:spcAft>
              <a:buSzPts val="2100"/>
              <a:buNone/>
              <a:defRPr sz="2800"/>
            </a:lvl5pPr>
            <a:lvl6pPr lvl="5" algn="ctr" rtl="0">
              <a:lnSpc>
                <a:spcPct val="100000"/>
              </a:lnSpc>
              <a:spcBef>
                <a:spcPts val="0"/>
              </a:spcBef>
              <a:spcAft>
                <a:spcPts val="0"/>
              </a:spcAft>
              <a:buSzPts val="2100"/>
              <a:buNone/>
              <a:defRPr sz="2800"/>
            </a:lvl6pPr>
            <a:lvl7pPr lvl="6" algn="ctr" rtl="0">
              <a:lnSpc>
                <a:spcPct val="100000"/>
              </a:lnSpc>
              <a:spcBef>
                <a:spcPts val="0"/>
              </a:spcBef>
              <a:spcAft>
                <a:spcPts val="0"/>
              </a:spcAft>
              <a:buSzPts val="2100"/>
              <a:buNone/>
              <a:defRPr sz="2800"/>
            </a:lvl7pPr>
            <a:lvl8pPr lvl="7" algn="ctr" rtl="0">
              <a:lnSpc>
                <a:spcPct val="100000"/>
              </a:lnSpc>
              <a:spcBef>
                <a:spcPts val="0"/>
              </a:spcBef>
              <a:spcAft>
                <a:spcPts val="0"/>
              </a:spcAft>
              <a:buSzPts val="2100"/>
              <a:buNone/>
              <a:defRPr sz="2800"/>
            </a:lvl8pPr>
            <a:lvl9pPr lvl="8" algn="ctr" rtl="0">
              <a:lnSpc>
                <a:spcPct val="100000"/>
              </a:lnSpc>
              <a:spcBef>
                <a:spcPts val="0"/>
              </a:spcBef>
              <a:spcAft>
                <a:spcPts val="0"/>
              </a:spcAft>
              <a:buSzPts val="2100"/>
              <a:buNone/>
              <a:defRPr sz="2800"/>
            </a:lvl9pPr>
          </a:lstStyle>
          <a:p>
            <a:endParaRPr/>
          </a:p>
        </p:txBody>
      </p:sp>
      <p:sp>
        <p:nvSpPr>
          <p:cNvPr id="44" name="Google Shape;44;p9"/>
          <p:cNvSpPr txBox="1">
            <a:spLocks noGrp="1"/>
          </p:cNvSpPr>
          <p:nvPr>
            <p:ph type="body" idx="2"/>
          </p:nvPr>
        </p:nvSpPr>
        <p:spPr>
          <a:xfrm>
            <a:off x="6586000" y="965433"/>
            <a:ext cx="5116000" cy="4926800"/>
          </a:xfrm>
          <a:prstGeom prst="rect">
            <a:avLst/>
          </a:prstGeom>
        </p:spPr>
        <p:txBody>
          <a:bodyPr spcFirstLastPara="1" wrap="square" lIns="91425" tIns="91425" rIns="91425" bIns="91425" anchor="ctr" anchorCtr="0">
            <a:noAutofit/>
          </a:bodyPr>
          <a:lstStyle>
            <a:lvl1pPr marL="609585" lvl="0" indent="-457189" rtl="0">
              <a:spcBef>
                <a:spcPts val="0"/>
              </a:spcBef>
              <a:spcAft>
                <a:spcPts val="0"/>
              </a:spcAft>
              <a:buSzPts val="1800"/>
              <a:buChar char="●"/>
              <a:defRPr/>
            </a:lvl1pPr>
            <a:lvl2pPr marL="1219170" lvl="1" indent="-423323" rtl="0">
              <a:spcBef>
                <a:spcPts val="2133"/>
              </a:spcBef>
              <a:spcAft>
                <a:spcPts val="0"/>
              </a:spcAft>
              <a:buSzPts val="1400"/>
              <a:buChar char="○"/>
              <a:defRPr/>
            </a:lvl2pPr>
            <a:lvl3pPr marL="1828754" lvl="2" indent="-423323" rtl="0">
              <a:spcBef>
                <a:spcPts val="2133"/>
              </a:spcBef>
              <a:spcAft>
                <a:spcPts val="0"/>
              </a:spcAft>
              <a:buSzPts val="1400"/>
              <a:buChar char="■"/>
              <a:defRPr/>
            </a:lvl3pPr>
            <a:lvl4pPr marL="2438339" lvl="3" indent="-423323" rtl="0">
              <a:spcBef>
                <a:spcPts val="2133"/>
              </a:spcBef>
              <a:spcAft>
                <a:spcPts val="0"/>
              </a:spcAft>
              <a:buSzPts val="1400"/>
              <a:buChar char="●"/>
              <a:defRPr/>
            </a:lvl4pPr>
            <a:lvl5pPr marL="3047924" lvl="4" indent="-423323" rtl="0">
              <a:spcBef>
                <a:spcPts val="2133"/>
              </a:spcBef>
              <a:spcAft>
                <a:spcPts val="0"/>
              </a:spcAft>
              <a:buSzPts val="1400"/>
              <a:buChar char="○"/>
              <a:defRPr/>
            </a:lvl5pPr>
            <a:lvl6pPr marL="3657509" lvl="5" indent="-423323" rtl="0">
              <a:spcBef>
                <a:spcPts val="2133"/>
              </a:spcBef>
              <a:spcAft>
                <a:spcPts val="0"/>
              </a:spcAft>
              <a:buSzPts val="1400"/>
              <a:buChar char="■"/>
              <a:defRPr/>
            </a:lvl6pPr>
            <a:lvl7pPr marL="4267093" lvl="6" indent="-423323" rtl="0">
              <a:spcBef>
                <a:spcPts val="2133"/>
              </a:spcBef>
              <a:spcAft>
                <a:spcPts val="0"/>
              </a:spcAft>
              <a:buSzPts val="1400"/>
              <a:buChar char="●"/>
              <a:defRPr/>
            </a:lvl7pPr>
            <a:lvl8pPr marL="4876678" lvl="7" indent="-423323" rtl="0">
              <a:spcBef>
                <a:spcPts val="2133"/>
              </a:spcBef>
              <a:spcAft>
                <a:spcPts val="0"/>
              </a:spcAft>
              <a:buSzPts val="1400"/>
              <a:buChar char="○"/>
              <a:defRPr/>
            </a:lvl8pPr>
            <a:lvl9pPr marL="5486263" lvl="8" indent="-423323" rtl="0">
              <a:spcBef>
                <a:spcPts val="2133"/>
              </a:spcBef>
              <a:spcAft>
                <a:spcPts val="2133"/>
              </a:spcAft>
              <a:buSzPts val="1400"/>
              <a:buChar char="■"/>
              <a:defRPr/>
            </a:lvl9pPr>
          </a:lstStyle>
          <a:p>
            <a:endParaRPr/>
          </a:p>
        </p:txBody>
      </p:sp>
      <p:sp>
        <p:nvSpPr>
          <p:cNvPr id="45" name="Google Shape;45;p9"/>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32107132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415600" y="5640767"/>
            <a:ext cx="7998400" cy="806800"/>
          </a:xfrm>
          <a:prstGeom prst="rect">
            <a:avLst/>
          </a:prstGeom>
        </p:spPr>
        <p:txBody>
          <a:bodyPr spcFirstLastPara="1" wrap="square" lIns="91425" tIns="91425" rIns="91425" bIns="91425" anchor="ctr" anchorCtr="0">
            <a:noAutofit/>
          </a:bodyPr>
          <a:lstStyle>
            <a:lvl1pPr marL="609585" lvl="0" indent="-304792" rtl="0">
              <a:lnSpc>
                <a:spcPct val="100000"/>
              </a:lnSpc>
              <a:spcBef>
                <a:spcPts val="0"/>
              </a:spcBef>
              <a:spcAft>
                <a:spcPts val="0"/>
              </a:spcAft>
              <a:buSzPts val="1800"/>
              <a:buNone/>
              <a:defRPr/>
            </a:lvl1pPr>
          </a:lstStyle>
          <a:p>
            <a:endParaRPr/>
          </a:p>
        </p:txBody>
      </p:sp>
      <p:sp>
        <p:nvSpPr>
          <p:cNvPr id="48" name="Google Shape;48;p10"/>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8951770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415600" y="1474833"/>
            <a:ext cx="11360800" cy="261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6000"/>
            </a:lvl1pPr>
            <a:lvl2pPr lvl="1" algn="ctr" rtl="0">
              <a:spcBef>
                <a:spcPts val="0"/>
              </a:spcBef>
              <a:spcAft>
                <a:spcPts val="0"/>
              </a:spcAft>
              <a:buSzPts val="12000"/>
              <a:buNone/>
              <a:defRPr sz="16000"/>
            </a:lvl2pPr>
            <a:lvl3pPr lvl="2" algn="ctr" rtl="0">
              <a:spcBef>
                <a:spcPts val="0"/>
              </a:spcBef>
              <a:spcAft>
                <a:spcPts val="0"/>
              </a:spcAft>
              <a:buSzPts val="12000"/>
              <a:buNone/>
              <a:defRPr sz="16000"/>
            </a:lvl3pPr>
            <a:lvl4pPr lvl="3" algn="ctr" rtl="0">
              <a:spcBef>
                <a:spcPts val="0"/>
              </a:spcBef>
              <a:spcAft>
                <a:spcPts val="0"/>
              </a:spcAft>
              <a:buSzPts val="12000"/>
              <a:buNone/>
              <a:defRPr sz="16000"/>
            </a:lvl4pPr>
            <a:lvl5pPr lvl="4" algn="ctr" rtl="0">
              <a:spcBef>
                <a:spcPts val="0"/>
              </a:spcBef>
              <a:spcAft>
                <a:spcPts val="0"/>
              </a:spcAft>
              <a:buSzPts val="12000"/>
              <a:buNone/>
              <a:defRPr sz="16000"/>
            </a:lvl5pPr>
            <a:lvl6pPr lvl="5" algn="ctr" rtl="0">
              <a:spcBef>
                <a:spcPts val="0"/>
              </a:spcBef>
              <a:spcAft>
                <a:spcPts val="0"/>
              </a:spcAft>
              <a:buSzPts val="12000"/>
              <a:buNone/>
              <a:defRPr sz="16000"/>
            </a:lvl6pPr>
            <a:lvl7pPr lvl="6" algn="ctr" rtl="0">
              <a:spcBef>
                <a:spcPts val="0"/>
              </a:spcBef>
              <a:spcAft>
                <a:spcPts val="0"/>
              </a:spcAft>
              <a:buSzPts val="12000"/>
              <a:buNone/>
              <a:defRPr sz="16000"/>
            </a:lvl7pPr>
            <a:lvl8pPr lvl="7" algn="ctr" rtl="0">
              <a:spcBef>
                <a:spcPts val="0"/>
              </a:spcBef>
              <a:spcAft>
                <a:spcPts val="0"/>
              </a:spcAft>
              <a:buSzPts val="12000"/>
              <a:buNone/>
              <a:defRPr sz="16000"/>
            </a:lvl8pPr>
            <a:lvl9pPr lvl="8" algn="ctr" rtl="0">
              <a:spcBef>
                <a:spcPts val="0"/>
              </a:spcBef>
              <a:spcAft>
                <a:spcPts val="0"/>
              </a:spcAft>
              <a:buSzPts val="12000"/>
              <a:buNone/>
              <a:defRPr sz="16000"/>
            </a:lvl9pPr>
          </a:lstStyle>
          <a:p>
            <a:r>
              <a:t>xx%</a:t>
            </a:r>
          </a:p>
        </p:txBody>
      </p:sp>
      <p:sp>
        <p:nvSpPr>
          <p:cNvPr id="51" name="Google Shape;51;p11"/>
          <p:cNvSpPr txBox="1">
            <a:spLocks noGrp="1"/>
          </p:cNvSpPr>
          <p:nvPr>
            <p:ph type="body" idx="1"/>
          </p:nvPr>
        </p:nvSpPr>
        <p:spPr>
          <a:xfrm>
            <a:off x="415600" y="4202967"/>
            <a:ext cx="11360800" cy="1734400"/>
          </a:xfrm>
          <a:prstGeom prst="rect">
            <a:avLst/>
          </a:prstGeom>
        </p:spPr>
        <p:txBody>
          <a:bodyPr spcFirstLastPara="1" wrap="square" lIns="91425" tIns="91425" rIns="91425" bIns="91425" anchor="t" anchorCtr="0">
            <a:noAutofit/>
          </a:bodyPr>
          <a:lstStyle>
            <a:lvl1pPr marL="609585" lvl="0" indent="-457189" algn="ctr" rtl="0">
              <a:spcBef>
                <a:spcPts val="0"/>
              </a:spcBef>
              <a:spcAft>
                <a:spcPts val="0"/>
              </a:spcAft>
              <a:buSzPts val="1800"/>
              <a:buChar char="●"/>
              <a:defRPr/>
            </a:lvl1pPr>
            <a:lvl2pPr marL="1219170" lvl="1" indent="-423323" algn="ctr" rtl="0">
              <a:spcBef>
                <a:spcPts val="2133"/>
              </a:spcBef>
              <a:spcAft>
                <a:spcPts val="0"/>
              </a:spcAft>
              <a:buSzPts val="1400"/>
              <a:buChar char="○"/>
              <a:defRPr/>
            </a:lvl2pPr>
            <a:lvl3pPr marL="1828754" lvl="2" indent="-423323" algn="ctr" rtl="0">
              <a:spcBef>
                <a:spcPts val="2133"/>
              </a:spcBef>
              <a:spcAft>
                <a:spcPts val="0"/>
              </a:spcAft>
              <a:buSzPts val="1400"/>
              <a:buChar char="■"/>
              <a:defRPr/>
            </a:lvl3pPr>
            <a:lvl4pPr marL="2438339" lvl="3" indent="-423323" algn="ctr" rtl="0">
              <a:spcBef>
                <a:spcPts val="2133"/>
              </a:spcBef>
              <a:spcAft>
                <a:spcPts val="0"/>
              </a:spcAft>
              <a:buSzPts val="1400"/>
              <a:buChar char="●"/>
              <a:defRPr/>
            </a:lvl4pPr>
            <a:lvl5pPr marL="3047924" lvl="4" indent="-423323" algn="ctr" rtl="0">
              <a:spcBef>
                <a:spcPts val="2133"/>
              </a:spcBef>
              <a:spcAft>
                <a:spcPts val="0"/>
              </a:spcAft>
              <a:buSzPts val="1400"/>
              <a:buChar char="○"/>
              <a:defRPr/>
            </a:lvl5pPr>
            <a:lvl6pPr marL="3657509" lvl="5" indent="-423323" algn="ctr" rtl="0">
              <a:spcBef>
                <a:spcPts val="2133"/>
              </a:spcBef>
              <a:spcAft>
                <a:spcPts val="0"/>
              </a:spcAft>
              <a:buSzPts val="1400"/>
              <a:buChar char="■"/>
              <a:defRPr/>
            </a:lvl6pPr>
            <a:lvl7pPr marL="4267093" lvl="6" indent="-423323" algn="ctr" rtl="0">
              <a:spcBef>
                <a:spcPts val="2133"/>
              </a:spcBef>
              <a:spcAft>
                <a:spcPts val="0"/>
              </a:spcAft>
              <a:buSzPts val="1400"/>
              <a:buChar char="●"/>
              <a:defRPr/>
            </a:lvl7pPr>
            <a:lvl8pPr marL="4876678" lvl="7" indent="-423323" algn="ctr" rtl="0">
              <a:spcBef>
                <a:spcPts val="2133"/>
              </a:spcBef>
              <a:spcAft>
                <a:spcPts val="0"/>
              </a:spcAft>
              <a:buSzPts val="1400"/>
              <a:buChar char="○"/>
              <a:defRPr/>
            </a:lvl8pPr>
            <a:lvl9pPr marL="5486263" lvl="8" indent="-423323" algn="ctr" rtl="0">
              <a:spcBef>
                <a:spcPts val="2133"/>
              </a:spcBef>
              <a:spcAft>
                <a:spcPts val="2133"/>
              </a:spcAft>
              <a:buSzPts val="1400"/>
              <a:buChar char="■"/>
              <a:defRPr/>
            </a:lvl9pPr>
          </a:lstStyle>
          <a:p>
            <a:endParaRPr/>
          </a:p>
        </p:txBody>
      </p:sp>
      <p:sp>
        <p:nvSpPr>
          <p:cNvPr id="52" name="Google Shape;52;p11"/>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920138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3289438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11" name="Google Shape;11;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12" name="Google Shape;12;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algn="r" rtl="0">
              <a:buNone/>
              <a:defRPr sz="1333">
                <a:solidFill>
                  <a:schemeClr val="dk2"/>
                </a:solidFill>
              </a:defRPr>
            </a:lvl1pPr>
            <a:lvl2pPr lvl="1" algn="r" rtl="0">
              <a:buNone/>
              <a:defRPr sz="1333">
                <a:solidFill>
                  <a:schemeClr val="dk2"/>
                </a:solidFill>
              </a:defRPr>
            </a:lvl2pPr>
            <a:lvl3pPr lvl="2" algn="r" rtl="0">
              <a:buNone/>
              <a:defRPr sz="1333">
                <a:solidFill>
                  <a:schemeClr val="dk2"/>
                </a:solidFill>
              </a:defRPr>
            </a:lvl3pPr>
            <a:lvl4pPr lvl="3" algn="r" rtl="0">
              <a:buNone/>
              <a:defRPr sz="1333">
                <a:solidFill>
                  <a:schemeClr val="dk2"/>
                </a:solidFill>
              </a:defRPr>
            </a:lvl4pPr>
            <a:lvl5pPr lvl="4" algn="r" rtl="0">
              <a:buNone/>
              <a:defRPr sz="1333">
                <a:solidFill>
                  <a:schemeClr val="dk2"/>
                </a:solidFill>
              </a:defRPr>
            </a:lvl5pPr>
            <a:lvl6pPr lvl="5" algn="r" rtl="0">
              <a:buNone/>
              <a:defRPr sz="1333">
                <a:solidFill>
                  <a:schemeClr val="dk2"/>
                </a:solidFill>
              </a:defRPr>
            </a:lvl6pPr>
            <a:lvl7pPr lvl="6" algn="r" rtl="0">
              <a:buNone/>
              <a:defRPr sz="1333">
                <a:solidFill>
                  <a:schemeClr val="dk2"/>
                </a:solidFill>
              </a:defRPr>
            </a:lvl7pPr>
            <a:lvl8pPr lvl="7" algn="r" rtl="0">
              <a:buNone/>
              <a:defRPr sz="1333">
                <a:solidFill>
                  <a:schemeClr val="dk2"/>
                </a:solidFill>
              </a:defRPr>
            </a:lvl8pPr>
            <a:lvl9pPr lvl="8" algn="r" rtl="0">
              <a:buNone/>
              <a:defRPr sz="1333">
                <a:solidFill>
                  <a:schemeClr val="dk2"/>
                </a:solidFill>
              </a:defRPr>
            </a:lvl9pPr>
          </a:lstStyle>
          <a:p>
            <a:fld id="{00000000-1234-1234-1234-123412341234}" type="slidenum">
              <a:rPr lang="en-US" smtClean="0"/>
              <a:pPr/>
              <a:t>‹#›</a:t>
            </a:fld>
            <a:endParaRPr lang="en-US"/>
          </a:p>
        </p:txBody>
      </p:sp>
      <p:pic>
        <p:nvPicPr>
          <p:cNvPr id="13" name="Google Shape;13;p1">
            <a:extLst>
              <a:ext uri="{C183D7F6-B498-43B3-948B-1728B52AA6E4}">
                <adec:decorative xmlns:adec="http://schemas.microsoft.com/office/drawing/2017/decorative" val="1"/>
              </a:ext>
            </a:extLst>
          </p:cNvPr>
          <p:cNvPicPr preferRelativeResize="0"/>
          <p:nvPr/>
        </p:nvPicPr>
        <p:blipFill>
          <a:blip r:embed="rId13">
            <a:extLst>
              <a:ext uri="{28A0092B-C50C-407E-A947-70E740481C1C}">
                <a14:useLocalDpi xmlns:a14="http://schemas.microsoft.com/office/drawing/2010/main" val="0"/>
              </a:ext>
            </a:extLst>
          </a:blip>
          <a:srcRect/>
          <a:stretch/>
        </p:blipFill>
        <p:spPr>
          <a:xfrm>
            <a:off x="163789" y="6251913"/>
            <a:ext cx="1738868" cy="456219"/>
          </a:xfrm>
          <a:prstGeom prst="rect">
            <a:avLst/>
          </a:prstGeom>
          <a:noFill/>
          <a:ln>
            <a:noFill/>
          </a:ln>
        </p:spPr>
      </p:pic>
    </p:spTree>
    <p:extLst>
      <p:ext uri="{BB962C8B-B14F-4D97-AF65-F5344CB8AC3E}">
        <p14:creationId xmlns:p14="http://schemas.microsoft.com/office/powerpoint/2010/main" val="881191005"/>
      </p:ext>
    </p:extLst>
  </p:cSld>
  <p:clrMap bg1="lt1" tx1="dk1" bg2="dk2" tx2="lt2" accent1="accent1" accent2="accent2" accent3="accent3" accent4="accent4" accent5="accent5" accent6="accent6" hlink="hlink" folHlink="folHlink"/>
  <p:sldLayoutIdLst>
    <p:sldLayoutId id="2147483661" r:id="rId1"/>
    <p:sldLayoutId id="2147483663" r:id="rId2"/>
    <p:sldLayoutId id="2147483664" r:id="rId3"/>
    <p:sldLayoutId id="2147483666" r:id="rId4"/>
    <p:sldLayoutId id="2147483667" r:id="rId5"/>
    <p:sldLayoutId id="2147483668" r:id="rId6"/>
    <p:sldLayoutId id="2147483669" r:id="rId7"/>
    <p:sldLayoutId id="2147483670" r:id="rId8"/>
    <p:sldLayoutId id="2147483671" r:id="rId9"/>
    <p:sldLayoutId id="2147483673" r:id="rId10"/>
    <p:sldLayoutId id="2147483674"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hyperlink" Target="http://niawdeleon.com/how-to-use-trello-for-card-sorting/"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microsoft.com/office/2007/relationships/hdphoto" Target="../media/hdphoto2.wdp"/></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ONRR/research/blob/master/onnr-dot-gov-research/03_card_sort/Card_Sort_Findings_Template.xlsx?raw=true" TargetMode="External"/><Relationship Id="rId2" Type="http://schemas.openxmlformats.org/officeDocument/2006/relationships/hyperlink" Target="https://boxesandarrows.com/analyzing-card-sort-results-with-a-spreadsheet-template/"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hyperlink" Target="https://wkvlqa.axshare.com/"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onrr.gov/" TargetMode="Externa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6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hyperlink" Target="https://qmcq5k.axshare.com/" TargetMode="Externa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6"/>
        <p:cNvGrpSpPr/>
        <p:nvPr/>
      </p:nvGrpSpPr>
      <p:grpSpPr>
        <a:xfrm>
          <a:off x="0" y="0"/>
          <a:ext cx="0" cy="0"/>
          <a:chOff x="0" y="0"/>
          <a:chExt cx="0" cy="0"/>
        </a:xfrm>
      </p:grpSpPr>
      <p:sp>
        <p:nvSpPr>
          <p:cNvPr id="67" name="Google Shape;67;p15"/>
          <p:cNvSpPr txBox="1">
            <a:spLocks noGrp="1"/>
          </p:cNvSpPr>
          <p:nvPr>
            <p:ph type="ctrTitle"/>
          </p:nvPr>
        </p:nvSpPr>
        <p:spPr>
          <a:prstGeom prst="rect">
            <a:avLst/>
          </a:prstGeom>
          <a:noFill/>
          <a:ln>
            <a:noFill/>
          </a:ln>
        </p:spPr>
        <p:txBody>
          <a:bodyPr spcFirstLastPara="1" wrap="square" lIns="121900" tIns="60933" rIns="121900" bIns="60933" anchor="ctr" anchorCtr="0">
            <a:noAutofit/>
          </a:bodyPr>
          <a:lstStyle/>
          <a:p>
            <a:pPr>
              <a:buClr>
                <a:srgbClr val="595959"/>
              </a:buClr>
              <a:buSzPts val="4400"/>
            </a:pPr>
            <a:r>
              <a:rPr lang="en-US" sz="5850">
                <a:solidFill>
                  <a:srgbClr val="595959"/>
                </a:solidFill>
                <a:latin typeface="+mj-lt"/>
                <a:ea typeface="Merriweather"/>
                <a:cs typeface="Merriweather"/>
                <a:sym typeface="Merriweather"/>
              </a:rPr>
              <a:t>Open-Source Information Architecture Design</a:t>
            </a:r>
            <a:endParaRPr sz="2800">
              <a:solidFill>
                <a:srgbClr val="595959"/>
              </a:solidFill>
              <a:latin typeface="+mj-lt"/>
              <a:ea typeface="Verdana" panose="020B0604030504040204" pitchFamily="34" charset="0"/>
              <a:cs typeface="Merriweather"/>
              <a:sym typeface="Merriweather"/>
            </a:endParaRPr>
          </a:p>
        </p:txBody>
      </p:sp>
      <p:sp>
        <p:nvSpPr>
          <p:cNvPr id="3" name="Subtitle 2">
            <a:extLst>
              <a:ext uri="{FF2B5EF4-FFF2-40B4-BE49-F238E27FC236}">
                <a16:creationId xmlns:a16="http://schemas.microsoft.com/office/drawing/2014/main" id="{83DC04F7-6286-435D-950C-136D5BEADD45}"/>
              </a:ext>
            </a:extLst>
          </p:cNvPr>
          <p:cNvSpPr>
            <a:spLocks noGrp="1"/>
          </p:cNvSpPr>
          <p:nvPr>
            <p:ph type="subTitle" idx="1"/>
          </p:nvPr>
        </p:nvSpPr>
        <p:spPr/>
        <p:txBody>
          <a:bodyPr/>
          <a:lstStyle/>
          <a:p>
            <a:r>
              <a:rPr lang="en-US" sz="2800">
                <a:solidFill>
                  <a:srgbClr val="595959"/>
                </a:solidFill>
                <a:latin typeface="+mj-lt"/>
                <a:ea typeface="Merriweather"/>
                <a:cs typeface="Merriweather"/>
                <a:sym typeface="Merriweather"/>
              </a:rPr>
              <a:t>Using the Tools You Have to Conduct Card Sorting and Tree Testing</a:t>
            </a:r>
            <a:endParaRPr lang="en-US" sz="2800">
              <a:latin typeface="+mj-lt"/>
            </a:endParaRPr>
          </a:p>
        </p:txBody>
      </p:sp>
      <p:pic>
        <p:nvPicPr>
          <p:cNvPr id="4" name="Picture 3" descr="Profile picture of Shannon McHarg.">
            <a:extLst>
              <a:ext uri="{FF2B5EF4-FFF2-40B4-BE49-F238E27FC236}">
                <a16:creationId xmlns:a16="http://schemas.microsoft.com/office/drawing/2014/main" id="{4E5FB073-7620-43BF-84EF-9F5310C627A6}"/>
              </a:ext>
            </a:extLst>
          </p:cNvPr>
          <p:cNvPicPr>
            <a:picLocks noChangeAspect="1"/>
          </p:cNvPicPr>
          <p:nvPr/>
        </p:nvPicPr>
        <p:blipFill>
          <a:blip r:embed="rId3"/>
          <a:stretch>
            <a:fillRect/>
          </a:stretch>
        </p:blipFill>
        <p:spPr>
          <a:xfrm>
            <a:off x="6936654" y="5685328"/>
            <a:ext cx="923925" cy="914400"/>
          </a:xfrm>
          <a:prstGeom prst="rect">
            <a:avLst/>
          </a:prstGeom>
        </p:spPr>
      </p:pic>
      <p:sp>
        <p:nvSpPr>
          <p:cNvPr id="5" name="TextBox 4">
            <a:extLst>
              <a:ext uri="{FF2B5EF4-FFF2-40B4-BE49-F238E27FC236}">
                <a16:creationId xmlns:a16="http://schemas.microsoft.com/office/drawing/2014/main" id="{C3A0A2F6-A188-4D20-A2C9-C286B0705CE1}"/>
              </a:ext>
            </a:extLst>
          </p:cNvPr>
          <p:cNvSpPr txBox="1"/>
          <p:nvPr/>
        </p:nvSpPr>
        <p:spPr>
          <a:xfrm>
            <a:off x="8035636" y="5685328"/>
            <a:ext cx="4156364" cy="8617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dk2"/>
                </a:solidFill>
              </a:rPr>
              <a:t>Shannon McHarg</a:t>
            </a:r>
            <a:endParaRPr lang="en-US"/>
          </a:p>
          <a:p>
            <a:r>
              <a:rPr lang="en-US" sz="1600">
                <a:solidFill>
                  <a:schemeClr val="dk2"/>
                </a:solidFill>
              </a:rPr>
              <a:t>UX Designer</a:t>
            </a:r>
            <a:endParaRPr lang="en-US" sz="1600"/>
          </a:p>
          <a:p>
            <a:r>
              <a:rPr lang="en-US" sz="1600">
                <a:solidFill>
                  <a:schemeClr val="dk2"/>
                </a:solidFill>
              </a:rPr>
              <a:t>Office of Natural Resources Revenue</a:t>
            </a:r>
            <a:endParaRPr lang="en-US" sz="1600"/>
          </a:p>
        </p:txBody>
      </p:sp>
      <p:sp>
        <p:nvSpPr>
          <p:cNvPr id="2" name="Slide Number Placeholder 1">
            <a:extLst>
              <a:ext uri="{FF2B5EF4-FFF2-40B4-BE49-F238E27FC236}">
                <a16:creationId xmlns:a16="http://schemas.microsoft.com/office/drawing/2014/main" id="{874DEC66-E7B9-472E-AF08-1362E1314790}"/>
              </a:ext>
            </a:extLst>
          </p:cNvPr>
          <p:cNvSpPr>
            <a:spLocks noGrp="1"/>
          </p:cNvSpPr>
          <p:nvPr>
            <p:ph type="sldNum" idx="12"/>
          </p:nvPr>
        </p:nvSpPr>
        <p:spPr/>
        <p:txBody>
          <a:bodyPr/>
          <a:lstStyle/>
          <a:p>
            <a:fld id="{00000000-1234-1234-1234-123412341234}" type="slidenum">
              <a:rPr lang="en-US" smtClean="0"/>
              <a:pPr/>
              <a:t>1</a:t>
            </a:fld>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B19C8-3499-41EF-9B4F-A72ED96958E9}"/>
              </a:ext>
            </a:extLst>
          </p:cNvPr>
          <p:cNvSpPr>
            <a:spLocks noGrp="1"/>
          </p:cNvSpPr>
          <p:nvPr>
            <p:ph type="title"/>
          </p:nvPr>
        </p:nvSpPr>
        <p:spPr/>
        <p:txBody>
          <a:bodyPr/>
          <a:lstStyle/>
          <a:p>
            <a:r>
              <a:rPr lang="en-US"/>
              <a:t>Our process</a:t>
            </a:r>
          </a:p>
        </p:txBody>
      </p:sp>
      <p:sp>
        <p:nvSpPr>
          <p:cNvPr id="3" name="Text Placeholder 2">
            <a:extLst>
              <a:ext uri="{FF2B5EF4-FFF2-40B4-BE49-F238E27FC236}">
                <a16:creationId xmlns:a16="http://schemas.microsoft.com/office/drawing/2014/main" id="{267DF26B-C183-477B-9923-433A5B5A2667}"/>
              </a:ext>
            </a:extLst>
          </p:cNvPr>
          <p:cNvSpPr>
            <a:spLocks noGrp="1"/>
          </p:cNvSpPr>
          <p:nvPr>
            <p:ph type="body" idx="1"/>
          </p:nvPr>
        </p:nvSpPr>
        <p:spPr>
          <a:xfrm>
            <a:off x="415599" y="1536633"/>
            <a:ext cx="11360799" cy="2733026"/>
          </a:xfrm>
        </p:spPr>
        <p:txBody>
          <a:bodyPr wrap="square" numCol="1">
            <a:spAutoFit/>
          </a:bodyPr>
          <a:lstStyle/>
          <a:p>
            <a:r>
              <a:rPr lang="en-US"/>
              <a:t>Open card sorting</a:t>
            </a:r>
          </a:p>
          <a:p>
            <a:r>
              <a:rPr lang="en-US"/>
              <a:t>Closed card sorting</a:t>
            </a:r>
          </a:p>
          <a:p>
            <a:r>
              <a:rPr lang="en-US"/>
              <a:t>Tree testing</a:t>
            </a:r>
          </a:p>
          <a:p>
            <a:r>
              <a:rPr lang="en-US"/>
              <a:t>Content analysis &amp; stakeholder review (where we are now)</a:t>
            </a:r>
          </a:p>
          <a:p>
            <a:r>
              <a:rPr lang="en-US"/>
              <a:t>Usability testing (next step)</a:t>
            </a:r>
          </a:p>
          <a:p>
            <a:endParaRPr lang="en-US"/>
          </a:p>
          <a:p>
            <a:endParaRPr lang="en-US"/>
          </a:p>
          <a:p>
            <a:endParaRPr lang="en-US"/>
          </a:p>
        </p:txBody>
      </p:sp>
      <p:sp>
        <p:nvSpPr>
          <p:cNvPr id="4" name="Slide Number Placeholder 3">
            <a:extLst>
              <a:ext uri="{FF2B5EF4-FFF2-40B4-BE49-F238E27FC236}">
                <a16:creationId xmlns:a16="http://schemas.microsoft.com/office/drawing/2014/main" id="{51B84895-1C8D-46B8-B4F7-4094B7D2C673}"/>
              </a:ext>
            </a:extLst>
          </p:cNvPr>
          <p:cNvSpPr>
            <a:spLocks noGrp="1"/>
          </p:cNvSpPr>
          <p:nvPr>
            <p:ph type="sldNum" idx="12"/>
          </p:nvPr>
        </p:nvSpPr>
        <p:spPr/>
        <p:txBody>
          <a:bodyPr/>
          <a:lstStyle/>
          <a:p>
            <a:fld id="{00000000-1234-1234-1234-123412341234}" type="slidenum">
              <a:rPr lang="en-US" smtClean="0"/>
              <a:pPr/>
              <a:t>10</a:t>
            </a:fld>
            <a:endParaRPr lang="en-US"/>
          </a:p>
        </p:txBody>
      </p:sp>
    </p:spTree>
    <p:extLst>
      <p:ext uri="{BB962C8B-B14F-4D97-AF65-F5344CB8AC3E}">
        <p14:creationId xmlns:p14="http://schemas.microsoft.com/office/powerpoint/2010/main" val="15544656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CB03559-83C5-45FF-BDA1-1DCF50838D33}"/>
              </a:ext>
              <a:ext uri="{C183D7F6-B498-43B3-948B-1728B52AA6E4}">
                <adec:decorative xmlns:adec="http://schemas.microsoft.com/office/drawing/2017/decorative" val="1"/>
              </a:ext>
            </a:extLst>
          </p:cNvPr>
          <p:cNvPicPr>
            <a:picLocks noChangeAspect="1"/>
          </p:cNvPicPr>
          <p:nvPr/>
        </p:nvPicPr>
        <p:blipFill rotWithShape="1">
          <a:blip r:embed="rId2">
            <a:alphaModFix amt="11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40797"/>
          <a:stretch/>
        </p:blipFill>
        <p:spPr>
          <a:xfrm>
            <a:off x="-2215323" y="0"/>
            <a:ext cx="16622645" cy="7380868"/>
          </a:xfrm>
          <a:prstGeom prst="rect">
            <a:avLst/>
          </a:prstGeom>
        </p:spPr>
      </p:pic>
      <p:sp>
        <p:nvSpPr>
          <p:cNvPr id="2" name="Title 1" descr="Open card sorting">
            <a:extLst>
              <a:ext uri="{FF2B5EF4-FFF2-40B4-BE49-F238E27FC236}">
                <a16:creationId xmlns:a16="http://schemas.microsoft.com/office/drawing/2014/main" id="{DC0D9197-8967-417D-B760-FCECD63C2BC8}"/>
              </a:ext>
            </a:extLst>
          </p:cNvPr>
          <p:cNvSpPr>
            <a:spLocks noGrp="1"/>
          </p:cNvSpPr>
          <p:nvPr>
            <p:ph type="title"/>
          </p:nvPr>
        </p:nvSpPr>
        <p:spPr>
          <a:solidFill>
            <a:schemeClr val="bg1"/>
          </a:solidFill>
        </p:spPr>
        <p:txBody>
          <a:bodyPr/>
          <a:lstStyle/>
          <a:p>
            <a:r>
              <a:rPr lang="en-US">
                <a:solidFill>
                  <a:schemeClr val="bg2"/>
                </a:solidFill>
                <a:latin typeface="+mj-lt"/>
              </a:rPr>
              <a:t>Open card sorting</a:t>
            </a:r>
            <a:endParaRPr lang="en-US" b="1">
              <a:solidFill>
                <a:schemeClr val="bg2"/>
              </a:solidFill>
              <a:latin typeface="+mj-lt"/>
            </a:endParaRPr>
          </a:p>
        </p:txBody>
      </p:sp>
      <p:sp>
        <p:nvSpPr>
          <p:cNvPr id="3" name="Slide Number Placeholder 2">
            <a:extLst>
              <a:ext uri="{FF2B5EF4-FFF2-40B4-BE49-F238E27FC236}">
                <a16:creationId xmlns:a16="http://schemas.microsoft.com/office/drawing/2014/main" id="{3D1A05F5-9D7C-4534-BCBE-00E4FD2137D1}"/>
              </a:ext>
            </a:extLst>
          </p:cNvPr>
          <p:cNvSpPr>
            <a:spLocks noGrp="1"/>
          </p:cNvSpPr>
          <p:nvPr>
            <p:ph type="sldNum" idx="12"/>
          </p:nvPr>
        </p:nvSpPr>
        <p:spPr/>
        <p:txBody>
          <a:bodyPr/>
          <a:lstStyle/>
          <a:p>
            <a:fld id="{00000000-1234-1234-1234-123412341234}" type="slidenum">
              <a:rPr lang="en-US" smtClean="0"/>
              <a:pPr/>
              <a:t>11</a:t>
            </a:fld>
            <a:endParaRPr lang="en-US"/>
          </a:p>
        </p:txBody>
      </p:sp>
    </p:spTree>
    <p:extLst>
      <p:ext uri="{BB962C8B-B14F-4D97-AF65-F5344CB8AC3E}">
        <p14:creationId xmlns:p14="http://schemas.microsoft.com/office/powerpoint/2010/main" val="10847435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B19C8-3499-41EF-9B4F-A72ED96958E9}"/>
              </a:ext>
            </a:extLst>
          </p:cNvPr>
          <p:cNvSpPr>
            <a:spLocks noGrp="1"/>
          </p:cNvSpPr>
          <p:nvPr>
            <p:ph type="title"/>
          </p:nvPr>
        </p:nvSpPr>
        <p:spPr/>
        <p:txBody>
          <a:bodyPr/>
          <a:lstStyle/>
          <a:p>
            <a:r>
              <a:rPr lang="en-US"/>
              <a:t>How we got to open-source card sorting</a:t>
            </a:r>
          </a:p>
        </p:txBody>
      </p:sp>
      <p:sp>
        <p:nvSpPr>
          <p:cNvPr id="3" name="Text Placeholder 2">
            <a:extLst>
              <a:ext uri="{FF2B5EF4-FFF2-40B4-BE49-F238E27FC236}">
                <a16:creationId xmlns:a16="http://schemas.microsoft.com/office/drawing/2014/main" id="{267DF26B-C183-477B-9923-433A5B5A2667}"/>
              </a:ext>
            </a:extLst>
          </p:cNvPr>
          <p:cNvSpPr>
            <a:spLocks noGrp="1"/>
          </p:cNvSpPr>
          <p:nvPr>
            <p:ph type="body" idx="1"/>
          </p:nvPr>
        </p:nvSpPr>
        <p:spPr/>
        <p:txBody>
          <a:bodyPr/>
          <a:lstStyle/>
          <a:p>
            <a:pPr marL="152396" indent="0">
              <a:buNone/>
            </a:pPr>
            <a:r>
              <a:rPr lang="en-US"/>
              <a:t>We were hesitant to do a card sort because we had heard about the terms of service issues with the commercial software.</a:t>
            </a:r>
          </a:p>
          <a:p>
            <a:pPr marL="152396" indent="0">
              <a:buNone/>
            </a:pPr>
            <a:endParaRPr lang="en-US"/>
          </a:p>
          <a:p>
            <a:pPr marL="152396" indent="0">
              <a:buNone/>
            </a:pPr>
            <a:r>
              <a:rPr lang="en-US"/>
              <a:t>One of our interns mentioned an </a:t>
            </a:r>
            <a:r>
              <a:rPr lang="en-US">
                <a:hlinkClick r:id="rId2"/>
              </a:rPr>
              <a:t>article</a:t>
            </a:r>
            <a:r>
              <a:rPr lang="en-US"/>
              <a:t> about using a task management product to conduct a card sort. </a:t>
            </a:r>
          </a:p>
          <a:p>
            <a:pPr marL="152396" indent="0">
              <a:buNone/>
            </a:pPr>
            <a:endParaRPr lang="en-US"/>
          </a:p>
          <a:p>
            <a:pPr marL="152396" indent="0">
              <a:buNone/>
            </a:pPr>
            <a:r>
              <a:rPr lang="en-US"/>
              <a:t>We use GitHub to manage our work, so this article got us thinking about how we might be able to do card sorting using GitHub.  GitHub is FedRAMP authorized and has some of the same functionality as the tool used in the article.</a:t>
            </a:r>
          </a:p>
          <a:p>
            <a:pPr marL="152396" indent="0">
              <a:buNone/>
            </a:pPr>
            <a:endParaRPr lang="en-US"/>
          </a:p>
          <a:p>
            <a:pPr marL="152396" indent="0">
              <a:buNone/>
            </a:pPr>
            <a:r>
              <a:rPr lang="en-US"/>
              <a:t>Note: Nothing in this presentation is an endorsement of GitHub or any other tool.</a:t>
            </a:r>
          </a:p>
          <a:p>
            <a:pPr marL="152396" indent="0">
              <a:buNone/>
            </a:pPr>
            <a:br>
              <a:rPr lang="en-US"/>
            </a:br>
            <a:endParaRPr lang="en-US"/>
          </a:p>
        </p:txBody>
      </p:sp>
      <p:sp>
        <p:nvSpPr>
          <p:cNvPr id="4" name="Slide Number Placeholder 3">
            <a:extLst>
              <a:ext uri="{FF2B5EF4-FFF2-40B4-BE49-F238E27FC236}">
                <a16:creationId xmlns:a16="http://schemas.microsoft.com/office/drawing/2014/main" id="{3D2CC59C-DA5B-42FA-B806-242D998A03FC}"/>
              </a:ext>
            </a:extLst>
          </p:cNvPr>
          <p:cNvSpPr>
            <a:spLocks noGrp="1"/>
          </p:cNvSpPr>
          <p:nvPr>
            <p:ph type="sldNum" idx="12"/>
          </p:nvPr>
        </p:nvSpPr>
        <p:spPr/>
        <p:txBody>
          <a:bodyPr/>
          <a:lstStyle/>
          <a:p>
            <a:fld id="{00000000-1234-1234-1234-123412341234}" type="slidenum">
              <a:rPr lang="en-US" smtClean="0"/>
              <a:pPr/>
              <a:t>12</a:t>
            </a:fld>
            <a:endParaRPr lang="en-US"/>
          </a:p>
        </p:txBody>
      </p:sp>
    </p:spTree>
    <p:extLst>
      <p:ext uri="{BB962C8B-B14F-4D97-AF65-F5344CB8AC3E}">
        <p14:creationId xmlns:p14="http://schemas.microsoft.com/office/powerpoint/2010/main" val="2756663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Shape 1468"/>
        <p:cNvGrpSpPr/>
        <p:nvPr/>
      </p:nvGrpSpPr>
      <p:grpSpPr>
        <a:xfrm>
          <a:off x="0" y="0"/>
          <a:ext cx="0" cy="0"/>
          <a:chOff x="0" y="0"/>
          <a:chExt cx="0" cy="0"/>
        </a:xfrm>
      </p:grpSpPr>
      <p:pic>
        <p:nvPicPr>
          <p:cNvPr id="1469" name="Google Shape;1469;p171">
            <a:extLst>
              <a:ext uri="{C183D7F6-B498-43B3-948B-1728B52AA6E4}">
                <adec:decorative xmlns:adec="http://schemas.microsoft.com/office/drawing/2017/decorative" val="1"/>
              </a:ext>
            </a:extLst>
          </p:cNvPr>
          <p:cNvPicPr preferRelativeResize="0"/>
          <p:nvPr/>
        </p:nvPicPr>
        <p:blipFill rotWithShape="1">
          <a:blip r:embed="rId3">
            <a:alphaModFix amt="26000"/>
          </a:blip>
          <a:srcRect l="50445" t="36655" b="42342"/>
          <a:stretch/>
        </p:blipFill>
        <p:spPr>
          <a:xfrm>
            <a:off x="0" y="-59667"/>
            <a:ext cx="12241933" cy="6917667"/>
          </a:xfrm>
          <a:prstGeom prst="rect">
            <a:avLst/>
          </a:prstGeom>
          <a:noFill/>
          <a:ln>
            <a:noFill/>
          </a:ln>
        </p:spPr>
      </p:pic>
      <p:sp>
        <p:nvSpPr>
          <p:cNvPr id="2" name="Title 1" descr="Feasibility">
            <a:extLst>
              <a:ext uri="{FF2B5EF4-FFF2-40B4-BE49-F238E27FC236}">
                <a16:creationId xmlns:a16="http://schemas.microsoft.com/office/drawing/2014/main" id="{D1B94F6C-8BAE-493E-97AE-BF4DAEDD5A95}"/>
              </a:ext>
            </a:extLst>
          </p:cNvPr>
          <p:cNvSpPr>
            <a:spLocks noGrp="1"/>
          </p:cNvSpPr>
          <p:nvPr>
            <p:ph type="title"/>
          </p:nvPr>
        </p:nvSpPr>
        <p:spPr>
          <a:solidFill>
            <a:schemeClr val="bg1"/>
          </a:solidFill>
        </p:spPr>
        <p:txBody>
          <a:bodyPr/>
          <a:lstStyle/>
          <a:p>
            <a:r>
              <a:rPr lang="en-US"/>
              <a:t>Feasibility</a:t>
            </a:r>
          </a:p>
        </p:txBody>
      </p:sp>
      <p:sp>
        <p:nvSpPr>
          <p:cNvPr id="3" name="Slide Number Placeholder 2">
            <a:extLst>
              <a:ext uri="{FF2B5EF4-FFF2-40B4-BE49-F238E27FC236}">
                <a16:creationId xmlns:a16="http://schemas.microsoft.com/office/drawing/2014/main" id="{1DE3A0AB-C2F6-4D38-BDAF-BE3AEC6F18FD}"/>
              </a:ext>
            </a:extLst>
          </p:cNvPr>
          <p:cNvSpPr>
            <a:spLocks noGrp="1"/>
          </p:cNvSpPr>
          <p:nvPr>
            <p:ph type="sldNum" idx="12"/>
          </p:nvPr>
        </p:nvSpPr>
        <p:spPr/>
        <p:txBody>
          <a:bodyPr/>
          <a:lstStyle/>
          <a:p>
            <a:fld id="{00000000-1234-1234-1234-123412341234}" type="slidenum">
              <a:rPr lang="en-US" smtClean="0"/>
              <a:pPr/>
              <a:t>13</a:t>
            </a:fld>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DBBAE-D01B-4C2C-8262-CC7499688CE8}"/>
              </a:ext>
            </a:extLst>
          </p:cNvPr>
          <p:cNvSpPr>
            <a:spLocks noGrp="1"/>
          </p:cNvSpPr>
          <p:nvPr>
            <p:ph type="title"/>
          </p:nvPr>
        </p:nvSpPr>
        <p:spPr/>
        <p:txBody>
          <a:bodyPr/>
          <a:lstStyle/>
          <a:p>
            <a:r>
              <a:rPr lang="en-US"/>
              <a:t>Getting Started</a:t>
            </a:r>
          </a:p>
        </p:txBody>
      </p:sp>
      <p:sp>
        <p:nvSpPr>
          <p:cNvPr id="3" name="Text Placeholder 2">
            <a:extLst>
              <a:ext uri="{FF2B5EF4-FFF2-40B4-BE49-F238E27FC236}">
                <a16:creationId xmlns:a16="http://schemas.microsoft.com/office/drawing/2014/main" id="{150FF237-74F1-4079-88A1-152DAB34C851}"/>
              </a:ext>
            </a:extLst>
          </p:cNvPr>
          <p:cNvSpPr>
            <a:spLocks noGrp="1"/>
          </p:cNvSpPr>
          <p:nvPr>
            <p:ph idx="1"/>
          </p:nvPr>
        </p:nvSpPr>
        <p:spPr/>
        <p:txBody>
          <a:bodyPr/>
          <a:lstStyle/>
          <a:p>
            <a:pPr marL="152396" indent="0">
              <a:buNone/>
            </a:pPr>
            <a:r>
              <a:rPr lang="en-US"/>
              <a:t>We started by testing out whether we could simulate the environment of dragging cards to categories. We were able to do that by using the project boards available in GitHub.</a:t>
            </a:r>
            <a:br>
              <a:rPr lang="en-US"/>
            </a:br>
            <a:endParaRPr lang="en-US"/>
          </a:p>
        </p:txBody>
      </p:sp>
      <p:sp>
        <p:nvSpPr>
          <p:cNvPr id="5" name="Rectangle 4">
            <a:extLst>
              <a:ext uri="{FF2B5EF4-FFF2-40B4-BE49-F238E27FC236}">
                <a16:creationId xmlns:a16="http://schemas.microsoft.com/office/drawing/2014/main" id="{179FF7FB-2DAF-4DF5-AEBE-B8DF8E8CCD02}"/>
              </a:ext>
            </a:extLst>
          </p:cNvPr>
          <p:cNvSpPr/>
          <p:nvPr/>
        </p:nvSpPr>
        <p:spPr>
          <a:xfrm>
            <a:off x="623944" y="2844279"/>
            <a:ext cx="1995430" cy="2308324"/>
          </a:xfrm>
          <a:prstGeom prst="rect">
            <a:avLst/>
          </a:prstGeom>
        </p:spPr>
        <p:txBody>
          <a:bodyPr wrap="square">
            <a:spAutoFit/>
          </a:bodyPr>
          <a:lstStyle/>
          <a:p>
            <a:r>
              <a:rPr lang="en-US">
                <a:solidFill>
                  <a:schemeClr val="dk2"/>
                </a:solidFill>
                <a:latin typeface="Arial"/>
                <a:cs typeface="Arial"/>
                <a:sym typeface="Arial"/>
              </a:rPr>
              <a:t>Image: Screenshot of our test organizing cards into categories using a GitHub project.</a:t>
            </a:r>
          </a:p>
          <a:p>
            <a:br>
              <a:rPr lang="en-US">
                <a:solidFill>
                  <a:schemeClr val="dk2"/>
                </a:solidFill>
                <a:latin typeface="Arial"/>
                <a:cs typeface="Arial"/>
                <a:sym typeface="Arial"/>
              </a:rPr>
            </a:br>
            <a:endParaRPr lang="en-US">
              <a:solidFill>
                <a:schemeClr val="dk2"/>
              </a:solidFill>
              <a:latin typeface="Arial"/>
              <a:cs typeface="Arial"/>
              <a:sym typeface="Arial"/>
            </a:endParaRPr>
          </a:p>
        </p:txBody>
      </p:sp>
      <p:pic>
        <p:nvPicPr>
          <p:cNvPr id="1026" name="Picture 2" descr="Image of our test organizing cards into categories using a GitHub project.">
            <a:extLst>
              <a:ext uri="{FF2B5EF4-FFF2-40B4-BE49-F238E27FC236}">
                <a16:creationId xmlns:a16="http://schemas.microsoft.com/office/drawing/2014/main" id="{77C9AD03-BBDE-41FB-A676-3A7C77BB92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19374" y="2475970"/>
            <a:ext cx="9358441" cy="4045726"/>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A7D33FB-84F9-4BDD-8077-78A50A961F49}"/>
              </a:ext>
            </a:extLst>
          </p:cNvPr>
          <p:cNvSpPr>
            <a:spLocks noGrp="1"/>
          </p:cNvSpPr>
          <p:nvPr>
            <p:ph type="sldNum" sz="quarter" idx="12"/>
          </p:nvPr>
        </p:nvSpPr>
        <p:spPr/>
        <p:txBody>
          <a:bodyPr/>
          <a:lstStyle/>
          <a:p>
            <a:fld id="{D340FAF9-28DD-47EC-87B7-55736F0E79A1}" type="slidenum">
              <a:rPr lang="en-US" smtClean="0"/>
              <a:t>14</a:t>
            </a:fld>
            <a:endParaRPr lang="en-US"/>
          </a:p>
        </p:txBody>
      </p:sp>
    </p:spTree>
    <p:extLst>
      <p:ext uri="{BB962C8B-B14F-4D97-AF65-F5344CB8AC3E}">
        <p14:creationId xmlns:p14="http://schemas.microsoft.com/office/powerpoint/2010/main" val="26928773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DBBAE-D01B-4C2C-8262-CC7499688CE8}"/>
              </a:ext>
            </a:extLst>
          </p:cNvPr>
          <p:cNvSpPr>
            <a:spLocks noGrp="1"/>
          </p:cNvSpPr>
          <p:nvPr>
            <p:ph type="title"/>
          </p:nvPr>
        </p:nvSpPr>
        <p:spPr/>
        <p:txBody>
          <a:bodyPr/>
          <a:lstStyle/>
          <a:p>
            <a:r>
              <a:rPr lang="en-US"/>
              <a:t>One caveat</a:t>
            </a:r>
          </a:p>
        </p:txBody>
      </p:sp>
      <p:sp>
        <p:nvSpPr>
          <p:cNvPr id="3" name="Text Placeholder 2">
            <a:extLst>
              <a:ext uri="{FF2B5EF4-FFF2-40B4-BE49-F238E27FC236}">
                <a16:creationId xmlns:a16="http://schemas.microsoft.com/office/drawing/2014/main" id="{150FF237-74F1-4079-88A1-152DAB34C851}"/>
              </a:ext>
            </a:extLst>
          </p:cNvPr>
          <p:cNvSpPr>
            <a:spLocks noGrp="1"/>
          </p:cNvSpPr>
          <p:nvPr>
            <p:ph type="body" idx="1"/>
          </p:nvPr>
        </p:nvSpPr>
        <p:spPr/>
        <p:txBody>
          <a:bodyPr/>
          <a:lstStyle/>
          <a:p>
            <a:pPr marL="152396" indent="0">
              <a:buNone/>
            </a:pPr>
            <a:r>
              <a:rPr lang="en-US"/>
              <a:t>We ended up moderating sessions because GitHub requires participants to enter a code sent via email, even when two-factor authentication is off.</a:t>
            </a:r>
          </a:p>
          <a:p>
            <a:pPr marL="152396" indent="0">
              <a:buNone/>
            </a:pPr>
            <a:br>
              <a:rPr lang="en-US"/>
            </a:br>
            <a:br>
              <a:rPr lang="en-US"/>
            </a:br>
            <a:endParaRPr lang="en-US"/>
          </a:p>
        </p:txBody>
      </p:sp>
      <p:sp>
        <p:nvSpPr>
          <p:cNvPr id="4" name="Slide Number Placeholder 3">
            <a:extLst>
              <a:ext uri="{FF2B5EF4-FFF2-40B4-BE49-F238E27FC236}">
                <a16:creationId xmlns:a16="http://schemas.microsoft.com/office/drawing/2014/main" id="{D2BBC835-00F9-42DB-9804-10AD73BE7AB2}"/>
              </a:ext>
            </a:extLst>
          </p:cNvPr>
          <p:cNvSpPr>
            <a:spLocks noGrp="1"/>
          </p:cNvSpPr>
          <p:nvPr>
            <p:ph type="sldNum" idx="12"/>
          </p:nvPr>
        </p:nvSpPr>
        <p:spPr/>
        <p:txBody>
          <a:bodyPr/>
          <a:lstStyle/>
          <a:p>
            <a:fld id="{00000000-1234-1234-1234-123412341234}" type="slidenum">
              <a:rPr lang="en-US" smtClean="0"/>
              <a:pPr/>
              <a:t>15</a:t>
            </a:fld>
            <a:endParaRPr lang="en-US"/>
          </a:p>
        </p:txBody>
      </p:sp>
    </p:spTree>
    <p:extLst>
      <p:ext uri="{BB962C8B-B14F-4D97-AF65-F5344CB8AC3E}">
        <p14:creationId xmlns:p14="http://schemas.microsoft.com/office/powerpoint/2010/main" val="20638053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Shape 1560"/>
        <p:cNvGrpSpPr/>
        <p:nvPr/>
      </p:nvGrpSpPr>
      <p:grpSpPr>
        <a:xfrm>
          <a:off x="0" y="0"/>
          <a:ext cx="0" cy="0"/>
          <a:chOff x="0" y="0"/>
          <a:chExt cx="0" cy="0"/>
        </a:xfrm>
      </p:grpSpPr>
      <p:pic>
        <p:nvPicPr>
          <p:cNvPr id="1561" name="Google Shape;1561;p184">
            <a:extLst>
              <a:ext uri="{C183D7F6-B498-43B3-948B-1728B52AA6E4}">
                <adec:decorative xmlns:adec="http://schemas.microsoft.com/office/drawing/2017/decorative" val="1"/>
              </a:ext>
            </a:extLst>
          </p:cNvPr>
          <p:cNvPicPr preferRelativeResize="0"/>
          <p:nvPr/>
        </p:nvPicPr>
        <p:blipFill rotWithShape="1">
          <a:blip r:embed="rId3">
            <a:alphaModFix amt="27000"/>
          </a:blip>
          <a:srcRect t="12636" b="12366"/>
          <a:stretch/>
        </p:blipFill>
        <p:spPr>
          <a:xfrm>
            <a:off x="0" y="1"/>
            <a:ext cx="12191997" cy="6857999"/>
          </a:xfrm>
          <a:prstGeom prst="rect">
            <a:avLst/>
          </a:prstGeom>
          <a:noFill/>
          <a:ln>
            <a:noFill/>
          </a:ln>
        </p:spPr>
      </p:pic>
      <p:sp>
        <p:nvSpPr>
          <p:cNvPr id="3" name="Title 2" descr="Study prep">
            <a:extLst>
              <a:ext uri="{FF2B5EF4-FFF2-40B4-BE49-F238E27FC236}">
                <a16:creationId xmlns:a16="http://schemas.microsoft.com/office/drawing/2014/main" id="{73BC50D2-B8B7-45C5-87E2-7F457269DADE}"/>
              </a:ext>
            </a:extLst>
          </p:cNvPr>
          <p:cNvSpPr>
            <a:spLocks noGrp="1"/>
          </p:cNvSpPr>
          <p:nvPr>
            <p:ph type="title"/>
          </p:nvPr>
        </p:nvSpPr>
        <p:spPr>
          <a:solidFill>
            <a:schemeClr val="bg1"/>
          </a:solidFill>
        </p:spPr>
        <p:txBody>
          <a:bodyPr/>
          <a:lstStyle/>
          <a:p>
            <a:r>
              <a:rPr lang="en-US"/>
              <a:t>Study prep</a:t>
            </a:r>
          </a:p>
        </p:txBody>
      </p:sp>
      <p:sp>
        <p:nvSpPr>
          <p:cNvPr id="2" name="Slide Number Placeholder 1">
            <a:extLst>
              <a:ext uri="{FF2B5EF4-FFF2-40B4-BE49-F238E27FC236}">
                <a16:creationId xmlns:a16="http://schemas.microsoft.com/office/drawing/2014/main" id="{50C6EE4B-3830-4B04-8536-864E97EDB004}"/>
              </a:ext>
            </a:extLst>
          </p:cNvPr>
          <p:cNvSpPr>
            <a:spLocks noGrp="1"/>
          </p:cNvSpPr>
          <p:nvPr>
            <p:ph type="sldNum" idx="12"/>
          </p:nvPr>
        </p:nvSpPr>
        <p:spPr/>
        <p:txBody>
          <a:bodyPr/>
          <a:lstStyle/>
          <a:p>
            <a:fld id="{00000000-1234-1234-1234-123412341234}" type="slidenum">
              <a:rPr lang="en-US" smtClean="0"/>
              <a:pPr/>
              <a:t>16</a:t>
            </a:fld>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A55DE-169B-43FB-B949-EA1847729057}"/>
              </a:ext>
            </a:extLst>
          </p:cNvPr>
          <p:cNvSpPr>
            <a:spLocks noGrp="1"/>
          </p:cNvSpPr>
          <p:nvPr>
            <p:ph type="title"/>
          </p:nvPr>
        </p:nvSpPr>
        <p:spPr/>
        <p:txBody>
          <a:bodyPr/>
          <a:lstStyle/>
          <a:p>
            <a:r>
              <a:rPr lang="en-US"/>
              <a:t>Card selection</a:t>
            </a:r>
          </a:p>
        </p:txBody>
      </p:sp>
      <p:sp>
        <p:nvSpPr>
          <p:cNvPr id="3" name="Text Placeholder 2">
            <a:extLst>
              <a:ext uri="{FF2B5EF4-FFF2-40B4-BE49-F238E27FC236}">
                <a16:creationId xmlns:a16="http://schemas.microsoft.com/office/drawing/2014/main" id="{064488D8-737D-471F-AA85-7B82DE061000}"/>
              </a:ext>
            </a:extLst>
          </p:cNvPr>
          <p:cNvSpPr>
            <a:spLocks noGrp="1"/>
          </p:cNvSpPr>
          <p:nvPr>
            <p:ph type="body" idx="1"/>
          </p:nvPr>
        </p:nvSpPr>
        <p:spPr/>
        <p:txBody>
          <a:bodyPr/>
          <a:lstStyle/>
          <a:p>
            <a:pPr marL="152396" indent="0">
              <a:buNone/>
            </a:pPr>
            <a:r>
              <a:rPr lang="en-US"/>
              <a:t>We created 56 cards using the issue function in GitHub. </a:t>
            </a:r>
          </a:p>
          <a:p>
            <a:pPr marL="152396" indent="0">
              <a:buNone/>
            </a:pPr>
            <a:endParaRPr lang="en-US"/>
          </a:p>
          <a:p>
            <a:pPr marL="152396" indent="0">
              <a:buNone/>
            </a:pPr>
            <a:r>
              <a:rPr lang="en-US"/>
              <a:t>We picked the cards based on:</a:t>
            </a:r>
          </a:p>
          <a:p>
            <a:r>
              <a:rPr lang="en-US"/>
              <a:t>analytics that show how often content was used over the last fiscal year.</a:t>
            </a:r>
          </a:p>
          <a:p>
            <a:r>
              <a:rPr lang="en-US"/>
              <a:t>search terms that indicate content users have a difficult time finding.</a:t>
            </a:r>
          </a:p>
          <a:p>
            <a:r>
              <a:rPr lang="en-US"/>
              <a:t>balancing to make sure the cards were a good representation of the content we have on the site. </a:t>
            </a:r>
          </a:p>
          <a:p>
            <a:pPr marL="152396" indent="0">
              <a:buNone/>
            </a:pPr>
            <a:br>
              <a:rPr lang="en-US"/>
            </a:br>
            <a:r>
              <a:rPr lang="en-US"/>
              <a:t>We recruited participants from people who we know use the site with a mix of participants from industry and internal users from our agency. </a:t>
            </a:r>
          </a:p>
          <a:p>
            <a:pPr marL="152396" indent="0">
              <a:buNone/>
            </a:pPr>
            <a:br>
              <a:rPr lang="en-US"/>
            </a:br>
            <a:endParaRPr lang="en-US"/>
          </a:p>
        </p:txBody>
      </p:sp>
      <p:sp>
        <p:nvSpPr>
          <p:cNvPr id="4" name="Slide Number Placeholder 3">
            <a:extLst>
              <a:ext uri="{FF2B5EF4-FFF2-40B4-BE49-F238E27FC236}">
                <a16:creationId xmlns:a16="http://schemas.microsoft.com/office/drawing/2014/main" id="{FAF425E6-3AA3-4A38-92AF-E7F5C2E5BDB5}"/>
              </a:ext>
            </a:extLst>
          </p:cNvPr>
          <p:cNvSpPr>
            <a:spLocks noGrp="1"/>
          </p:cNvSpPr>
          <p:nvPr>
            <p:ph type="sldNum" idx="12"/>
          </p:nvPr>
        </p:nvSpPr>
        <p:spPr/>
        <p:txBody>
          <a:bodyPr/>
          <a:lstStyle/>
          <a:p>
            <a:fld id="{00000000-1234-1234-1234-123412341234}" type="slidenum">
              <a:rPr lang="en-US" smtClean="0"/>
              <a:pPr/>
              <a:t>17</a:t>
            </a:fld>
            <a:endParaRPr lang="en-US"/>
          </a:p>
        </p:txBody>
      </p:sp>
    </p:spTree>
    <p:extLst>
      <p:ext uri="{BB962C8B-B14F-4D97-AF65-F5344CB8AC3E}">
        <p14:creationId xmlns:p14="http://schemas.microsoft.com/office/powerpoint/2010/main" val="4247444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224E8-DD42-4064-A504-666D020CB4EA}"/>
              </a:ext>
            </a:extLst>
          </p:cNvPr>
          <p:cNvSpPr>
            <a:spLocks noGrp="1"/>
          </p:cNvSpPr>
          <p:nvPr>
            <p:ph type="title"/>
          </p:nvPr>
        </p:nvSpPr>
        <p:spPr/>
        <p:txBody>
          <a:bodyPr/>
          <a:lstStyle/>
          <a:p>
            <a:r>
              <a:rPr lang="en-US"/>
              <a:t>Setting up for each participant</a:t>
            </a:r>
          </a:p>
        </p:txBody>
      </p:sp>
      <p:sp>
        <p:nvSpPr>
          <p:cNvPr id="3" name="Text Placeholder 2">
            <a:extLst>
              <a:ext uri="{FF2B5EF4-FFF2-40B4-BE49-F238E27FC236}">
                <a16:creationId xmlns:a16="http://schemas.microsoft.com/office/drawing/2014/main" id="{BDB56241-5384-4EDF-A661-AD9C8F34326F}"/>
              </a:ext>
            </a:extLst>
          </p:cNvPr>
          <p:cNvSpPr>
            <a:spLocks noGrp="1"/>
          </p:cNvSpPr>
          <p:nvPr>
            <p:ph type="body" idx="1"/>
          </p:nvPr>
        </p:nvSpPr>
        <p:spPr/>
        <p:txBody>
          <a:bodyPr/>
          <a:lstStyle/>
          <a:p>
            <a:pPr marL="152396" indent="0">
              <a:buNone/>
            </a:pPr>
            <a:r>
              <a:rPr lang="en-US"/>
              <a:t>We created a new GitHub project for each participant. We created an Uncategorized category and added each card to the project in that category.</a:t>
            </a:r>
          </a:p>
        </p:txBody>
      </p:sp>
      <p:sp>
        <p:nvSpPr>
          <p:cNvPr id="4" name="Rectangle 3">
            <a:extLst>
              <a:ext uri="{FF2B5EF4-FFF2-40B4-BE49-F238E27FC236}">
                <a16:creationId xmlns:a16="http://schemas.microsoft.com/office/drawing/2014/main" id="{329268FA-0095-4B5D-8CA9-93037EED392E}"/>
              </a:ext>
            </a:extLst>
          </p:cNvPr>
          <p:cNvSpPr/>
          <p:nvPr/>
        </p:nvSpPr>
        <p:spPr>
          <a:xfrm>
            <a:off x="415600" y="3105834"/>
            <a:ext cx="2616967" cy="1200329"/>
          </a:xfrm>
          <a:prstGeom prst="rect">
            <a:avLst/>
          </a:prstGeom>
        </p:spPr>
        <p:txBody>
          <a:bodyPr wrap="square">
            <a:spAutoFit/>
          </a:bodyPr>
          <a:lstStyle/>
          <a:p>
            <a:r>
              <a:rPr lang="en-US">
                <a:latin typeface="+mj-lt"/>
              </a:rPr>
              <a:t>Image: Screenshot showing how we added cards to the projects for each participant.</a:t>
            </a:r>
          </a:p>
        </p:txBody>
      </p:sp>
      <p:pic>
        <p:nvPicPr>
          <p:cNvPr id="5" name="Picture 4" descr="Screenshot of the page to add cards to a project.">
            <a:extLst>
              <a:ext uri="{FF2B5EF4-FFF2-40B4-BE49-F238E27FC236}">
                <a16:creationId xmlns:a16="http://schemas.microsoft.com/office/drawing/2014/main" id="{FC67BA40-7CF5-47D8-851D-F24F0BA4299E}"/>
              </a:ext>
            </a:extLst>
          </p:cNvPr>
          <p:cNvPicPr>
            <a:picLocks noChangeAspect="1"/>
          </p:cNvPicPr>
          <p:nvPr/>
        </p:nvPicPr>
        <p:blipFill>
          <a:blip r:embed="rId2"/>
          <a:stretch>
            <a:fillRect/>
          </a:stretch>
        </p:blipFill>
        <p:spPr>
          <a:xfrm>
            <a:off x="3113590" y="2384648"/>
            <a:ext cx="9078409" cy="4484227"/>
          </a:xfrm>
          <a:prstGeom prst="rect">
            <a:avLst/>
          </a:prstGeom>
        </p:spPr>
      </p:pic>
      <p:sp>
        <p:nvSpPr>
          <p:cNvPr id="6" name="Slide Number Placeholder 5">
            <a:extLst>
              <a:ext uri="{FF2B5EF4-FFF2-40B4-BE49-F238E27FC236}">
                <a16:creationId xmlns:a16="http://schemas.microsoft.com/office/drawing/2014/main" id="{7ECA863C-3D4B-43EC-9667-787F48B738CB}"/>
              </a:ext>
            </a:extLst>
          </p:cNvPr>
          <p:cNvSpPr>
            <a:spLocks noGrp="1"/>
          </p:cNvSpPr>
          <p:nvPr>
            <p:ph type="sldNum" idx="12"/>
          </p:nvPr>
        </p:nvSpPr>
        <p:spPr/>
        <p:txBody>
          <a:bodyPr/>
          <a:lstStyle/>
          <a:p>
            <a:fld id="{00000000-1234-1234-1234-123412341234}" type="slidenum">
              <a:rPr lang="en-US" smtClean="0"/>
              <a:pPr/>
              <a:t>18</a:t>
            </a:fld>
            <a:endParaRPr lang="en-US"/>
          </a:p>
        </p:txBody>
      </p:sp>
    </p:spTree>
    <p:extLst>
      <p:ext uri="{BB962C8B-B14F-4D97-AF65-F5344CB8AC3E}">
        <p14:creationId xmlns:p14="http://schemas.microsoft.com/office/powerpoint/2010/main" val="42557180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Shape 523"/>
        <p:cNvGrpSpPr/>
        <p:nvPr/>
      </p:nvGrpSpPr>
      <p:grpSpPr>
        <a:xfrm>
          <a:off x="0" y="0"/>
          <a:ext cx="0" cy="0"/>
          <a:chOff x="0" y="0"/>
          <a:chExt cx="0" cy="0"/>
        </a:xfrm>
      </p:grpSpPr>
      <p:pic>
        <p:nvPicPr>
          <p:cNvPr id="3" name="Google Shape;1595;p188">
            <a:extLst>
              <a:ext uri="{FF2B5EF4-FFF2-40B4-BE49-F238E27FC236}">
                <a16:creationId xmlns:a16="http://schemas.microsoft.com/office/drawing/2014/main" id="{6A78A4A6-EFE7-4630-8742-701CD29A094B}"/>
              </a:ext>
              <a:ext uri="{C183D7F6-B498-43B3-948B-1728B52AA6E4}">
                <adec:decorative xmlns:adec="http://schemas.microsoft.com/office/drawing/2017/decorative" val="1"/>
              </a:ext>
            </a:extLst>
          </p:cNvPr>
          <p:cNvPicPr preferRelativeResize="0"/>
          <p:nvPr/>
        </p:nvPicPr>
        <p:blipFill rotWithShape="1">
          <a:blip r:embed="rId3">
            <a:alphaModFix amt="24000"/>
          </a:blip>
          <a:srcRect l="2574" t="20423" r="12751" b="15251"/>
          <a:stretch/>
        </p:blipFill>
        <p:spPr>
          <a:xfrm>
            <a:off x="0" y="1"/>
            <a:ext cx="12191997" cy="6857999"/>
          </a:xfrm>
          <a:prstGeom prst="rect">
            <a:avLst/>
          </a:prstGeom>
          <a:noFill/>
          <a:ln>
            <a:noFill/>
          </a:ln>
        </p:spPr>
      </p:pic>
      <p:sp>
        <p:nvSpPr>
          <p:cNvPr id="4" name="Title 3" descr="Conducting the study">
            <a:extLst>
              <a:ext uri="{FF2B5EF4-FFF2-40B4-BE49-F238E27FC236}">
                <a16:creationId xmlns:a16="http://schemas.microsoft.com/office/drawing/2014/main" id="{A61FC022-2F84-40AF-9C8B-9C1AB2C66573}"/>
              </a:ext>
            </a:extLst>
          </p:cNvPr>
          <p:cNvSpPr>
            <a:spLocks noGrp="1"/>
          </p:cNvSpPr>
          <p:nvPr>
            <p:ph type="title"/>
          </p:nvPr>
        </p:nvSpPr>
        <p:spPr>
          <a:solidFill>
            <a:schemeClr val="bg1"/>
          </a:solidFill>
        </p:spPr>
        <p:txBody>
          <a:bodyPr/>
          <a:lstStyle/>
          <a:p>
            <a:r>
              <a:rPr lang="en-US"/>
              <a:t>Conducting the study</a:t>
            </a:r>
          </a:p>
        </p:txBody>
      </p:sp>
      <p:sp>
        <p:nvSpPr>
          <p:cNvPr id="2" name="Slide Number Placeholder 1">
            <a:extLst>
              <a:ext uri="{FF2B5EF4-FFF2-40B4-BE49-F238E27FC236}">
                <a16:creationId xmlns:a16="http://schemas.microsoft.com/office/drawing/2014/main" id="{C8B8B6DF-564F-4D2A-94A3-BA8860EB1A59}"/>
              </a:ext>
            </a:extLst>
          </p:cNvPr>
          <p:cNvSpPr>
            <a:spLocks noGrp="1"/>
          </p:cNvSpPr>
          <p:nvPr>
            <p:ph type="sldNum" idx="12"/>
          </p:nvPr>
        </p:nvSpPr>
        <p:spPr/>
        <p:txBody>
          <a:bodyPr/>
          <a:lstStyle/>
          <a:p>
            <a:fld id="{00000000-1234-1234-1234-123412341234}" type="slidenum">
              <a:rPr lang="en-US" smtClean="0"/>
              <a:pPr/>
              <a:t>19</a:t>
            </a:fld>
            <a:endParaRPr lang="en-US"/>
          </a:p>
        </p:txBody>
      </p:sp>
    </p:spTree>
    <p:extLst>
      <p:ext uri="{BB962C8B-B14F-4D97-AF65-F5344CB8AC3E}">
        <p14:creationId xmlns:p14="http://schemas.microsoft.com/office/powerpoint/2010/main" val="2326062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2F9F1-AC91-4D9A-8F3C-A100B6E22254}"/>
              </a:ext>
            </a:extLst>
          </p:cNvPr>
          <p:cNvSpPr>
            <a:spLocks noGrp="1"/>
          </p:cNvSpPr>
          <p:nvPr>
            <p:ph type="title"/>
          </p:nvPr>
        </p:nvSpPr>
        <p:spPr/>
        <p:txBody>
          <a:bodyPr/>
          <a:lstStyle/>
          <a:p>
            <a:r>
              <a:rPr lang="en-US"/>
              <a:t>Overview</a:t>
            </a:r>
          </a:p>
        </p:txBody>
      </p:sp>
      <p:sp>
        <p:nvSpPr>
          <p:cNvPr id="3" name="Text Placeholder 2">
            <a:extLst>
              <a:ext uri="{FF2B5EF4-FFF2-40B4-BE49-F238E27FC236}">
                <a16:creationId xmlns:a16="http://schemas.microsoft.com/office/drawing/2014/main" id="{F42111F5-63C2-459B-A79C-8CDA6EA5D794}"/>
              </a:ext>
            </a:extLst>
          </p:cNvPr>
          <p:cNvSpPr>
            <a:spLocks noGrp="1"/>
          </p:cNvSpPr>
          <p:nvPr>
            <p:ph type="body" idx="1"/>
          </p:nvPr>
        </p:nvSpPr>
        <p:spPr/>
        <p:txBody>
          <a:bodyPr/>
          <a:lstStyle/>
          <a:p>
            <a:pPr marL="152396" indent="0">
              <a:buNone/>
            </a:pPr>
            <a:r>
              <a:rPr lang="en-US"/>
              <a:t>Card sorting and tree testing are useful for organizing websites and learning how users think. </a:t>
            </a:r>
          </a:p>
          <a:p>
            <a:pPr marL="152396" indent="0">
              <a:buNone/>
            </a:pPr>
            <a:endParaRPr lang="en-US"/>
          </a:p>
          <a:p>
            <a:pPr marL="152396" indent="0">
              <a:buNone/>
            </a:pPr>
            <a:r>
              <a:rPr lang="en-US"/>
              <a:t>Unfortunately, the most popular tool for conducting those studies doesn’t have a government terms of service. This makes it difficult to get approval to use within a federal agency. </a:t>
            </a:r>
          </a:p>
          <a:p>
            <a:pPr marL="152396" indent="0">
              <a:buNone/>
            </a:pPr>
            <a:endParaRPr lang="en-US"/>
          </a:p>
          <a:p>
            <a:pPr marL="152396" indent="0">
              <a:buNone/>
            </a:pPr>
            <a:r>
              <a:rPr lang="en-US"/>
              <a:t>We didn’t let that stop us. </a:t>
            </a:r>
          </a:p>
          <a:p>
            <a:pPr marL="152396" indent="0">
              <a:buNone/>
            </a:pPr>
            <a:br>
              <a:rPr lang="en-US"/>
            </a:br>
            <a:endParaRPr lang="en-US"/>
          </a:p>
        </p:txBody>
      </p:sp>
      <p:sp>
        <p:nvSpPr>
          <p:cNvPr id="4" name="Slide Number Placeholder 3">
            <a:extLst>
              <a:ext uri="{FF2B5EF4-FFF2-40B4-BE49-F238E27FC236}">
                <a16:creationId xmlns:a16="http://schemas.microsoft.com/office/drawing/2014/main" id="{F01870A9-9D9E-470C-BAE2-DE009E2C0980}"/>
              </a:ext>
            </a:extLst>
          </p:cNvPr>
          <p:cNvSpPr>
            <a:spLocks noGrp="1"/>
          </p:cNvSpPr>
          <p:nvPr>
            <p:ph type="sldNum" idx="12"/>
          </p:nvPr>
        </p:nvSpPr>
        <p:spPr/>
        <p:txBody>
          <a:bodyPr/>
          <a:lstStyle/>
          <a:p>
            <a:fld id="{00000000-1234-1234-1234-123412341234}" type="slidenum">
              <a:rPr lang="en-US" smtClean="0"/>
              <a:pPr/>
              <a:t>2</a:t>
            </a:fld>
            <a:endParaRPr lang="en-US"/>
          </a:p>
        </p:txBody>
      </p:sp>
    </p:spTree>
    <p:extLst>
      <p:ext uri="{BB962C8B-B14F-4D97-AF65-F5344CB8AC3E}">
        <p14:creationId xmlns:p14="http://schemas.microsoft.com/office/powerpoint/2010/main" val="17219225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224E8-DD42-4064-A504-666D020CB4EA}"/>
              </a:ext>
            </a:extLst>
          </p:cNvPr>
          <p:cNvSpPr>
            <a:spLocks noGrp="1"/>
          </p:cNvSpPr>
          <p:nvPr>
            <p:ph type="title"/>
          </p:nvPr>
        </p:nvSpPr>
        <p:spPr/>
        <p:txBody>
          <a:bodyPr/>
          <a:lstStyle/>
          <a:p>
            <a:r>
              <a:rPr lang="en-US"/>
              <a:t>Default view</a:t>
            </a:r>
          </a:p>
        </p:txBody>
      </p:sp>
      <p:sp>
        <p:nvSpPr>
          <p:cNvPr id="3" name="Text Placeholder 2">
            <a:extLst>
              <a:ext uri="{FF2B5EF4-FFF2-40B4-BE49-F238E27FC236}">
                <a16:creationId xmlns:a16="http://schemas.microsoft.com/office/drawing/2014/main" id="{BDB56241-5384-4EDF-A661-AD9C8F34326F}"/>
              </a:ext>
            </a:extLst>
          </p:cNvPr>
          <p:cNvSpPr>
            <a:spLocks noGrp="1"/>
          </p:cNvSpPr>
          <p:nvPr>
            <p:ph type="body" idx="1"/>
          </p:nvPr>
        </p:nvSpPr>
        <p:spPr/>
        <p:txBody>
          <a:bodyPr/>
          <a:lstStyle/>
          <a:p>
            <a:pPr marL="152396" indent="0">
              <a:buNone/>
            </a:pPr>
            <a:r>
              <a:rPr lang="en-US"/>
              <a:t>Participants started out with a list of cards in an “Uncategorized” category. We explained how to add new columns for each category the participant wanted to create.</a:t>
            </a:r>
            <a:br>
              <a:rPr lang="en-US"/>
            </a:br>
            <a:endParaRPr lang="en-US"/>
          </a:p>
        </p:txBody>
      </p:sp>
      <p:sp>
        <p:nvSpPr>
          <p:cNvPr id="4" name="Rectangle 3">
            <a:extLst>
              <a:ext uri="{FF2B5EF4-FFF2-40B4-BE49-F238E27FC236}">
                <a16:creationId xmlns:a16="http://schemas.microsoft.com/office/drawing/2014/main" id="{329268FA-0095-4B5D-8CA9-93037EED392E}"/>
              </a:ext>
            </a:extLst>
          </p:cNvPr>
          <p:cNvSpPr/>
          <p:nvPr/>
        </p:nvSpPr>
        <p:spPr>
          <a:xfrm>
            <a:off x="415600" y="2890903"/>
            <a:ext cx="2450288" cy="2031325"/>
          </a:xfrm>
          <a:prstGeom prst="rect">
            <a:avLst/>
          </a:prstGeom>
        </p:spPr>
        <p:txBody>
          <a:bodyPr wrap="square">
            <a:spAutoFit/>
          </a:bodyPr>
          <a:lstStyle/>
          <a:p>
            <a:r>
              <a:rPr lang="en-US">
                <a:latin typeface="+mj-lt"/>
              </a:rPr>
              <a:t>Image: Screenshot showing the default view participants saw in GitHub with a list of uncategorized cards and the ability to add a new column.</a:t>
            </a:r>
          </a:p>
        </p:txBody>
      </p:sp>
      <p:pic>
        <p:nvPicPr>
          <p:cNvPr id="3074" name="Picture 2" descr="Screenshot showing the default view participants saw in GitHub with a list of uncategorized cards and the ability to add a new column.">
            <a:extLst>
              <a:ext uri="{FF2B5EF4-FFF2-40B4-BE49-F238E27FC236}">
                <a16:creationId xmlns:a16="http://schemas.microsoft.com/office/drawing/2014/main" id="{C10A7F6A-94A9-4261-9F22-F470448157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00375" y="2442633"/>
            <a:ext cx="8641538" cy="3828866"/>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5721733E-5142-4DDD-9B38-15CEF10B5EC5}"/>
              </a:ext>
            </a:extLst>
          </p:cNvPr>
          <p:cNvSpPr>
            <a:spLocks noGrp="1"/>
          </p:cNvSpPr>
          <p:nvPr>
            <p:ph type="sldNum" idx="12"/>
          </p:nvPr>
        </p:nvSpPr>
        <p:spPr/>
        <p:txBody>
          <a:bodyPr/>
          <a:lstStyle/>
          <a:p>
            <a:fld id="{00000000-1234-1234-1234-123412341234}" type="slidenum">
              <a:rPr lang="en-US" smtClean="0"/>
              <a:pPr/>
              <a:t>20</a:t>
            </a:fld>
            <a:endParaRPr lang="en-US"/>
          </a:p>
        </p:txBody>
      </p:sp>
    </p:spTree>
    <p:extLst>
      <p:ext uri="{BB962C8B-B14F-4D97-AF65-F5344CB8AC3E}">
        <p14:creationId xmlns:p14="http://schemas.microsoft.com/office/powerpoint/2010/main" val="21492493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9040B-93FF-4E25-86B7-43E3657941A5}"/>
              </a:ext>
            </a:extLst>
          </p:cNvPr>
          <p:cNvSpPr>
            <a:spLocks noGrp="1"/>
          </p:cNvSpPr>
          <p:nvPr>
            <p:ph type="title"/>
          </p:nvPr>
        </p:nvSpPr>
        <p:spPr/>
        <p:txBody>
          <a:bodyPr/>
          <a:lstStyle/>
          <a:p>
            <a:r>
              <a:rPr lang="en-US"/>
              <a:t>As participants sorted, we had them:</a:t>
            </a:r>
          </a:p>
        </p:txBody>
      </p:sp>
      <p:sp>
        <p:nvSpPr>
          <p:cNvPr id="3" name="Text Placeholder 2">
            <a:extLst>
              <a:ext uri="{FF2B5EF4-FFF2-40B4-BE49-F238E27FC236}">
                <a16:creationId xmlns:a16="http://schemas.microsoft.com/office/drawing/2014/main" id="{F495B320-5654-4657-9F9E-BC8F6C589ED5}"/>
              </a:ext>
            </a:extLst>
          </p:cNvPr>
          <p:cNvSpPr>
            <a:spLocks noGrp="1"/>
          </p:cNvSpPr>
          <p:nvPr>
            <p:ph type="body" idx="1"/>
          </p:nvPr>
        </p:nvSpPr>
        <p:spPr/>
        <p:txBody>
          <a:bodyPr/>
          <a:lstStyle/>
          <a:p>
            <a:r>
              <a:rPr lang="en-US"/>
              <a:t>think out loud and explain how they were organizing the content.</a:t>
            </a:r>
          </a:p>
          <a:p>
            <a:r>
              <a:rPr lang="en-US"/>
              <a:t>ask questions if they didn’t understand what a card was. </a:t>
            </a:r>
          </a:p>
          <a:p>
            <a:r>
              <a:rPr lang="en-US"/>
              <a:t>tell us if cards were missing for things they use the site for and would like to add to a category. </a:t>
            </a:r>
          </a:p>
          <a:p>
            <a:r>
              <a:rPr lang="en-US"/>
              <a:t>leave any cards that they didn't understand in the Uncategorized category.</a:t>
            </a:r>
          </a:p>
          <a:p>
            <a:pPr marL="152396" indent="0">
              <a:buNone/>
            </a:pPr>
            <a:br>
              <a:rPr lang="en-US"/>
            </a:br>
            <a:endParaRPr lang="en-US"/>
          </a:p>
        </p:txBody>
      </p:sp>
      <p:sp>
        <p:nvSpPr>
          <p:cNvPr id="4" name="Slide Number Placeholder 3">
            <a:extLst>
              <a:ext uri="{FF2B5EF4-FFF2-40B4-BE49-F238E27FC236}">
                <a16:creationId xmlns:a16="http://schemas.microsoft.com/office/drawing/2014/main" id="{FB949C5A-1BE3-43B2-97B5-3A1D8EDC9DF6}"/>
              </a:ext>
            </a:extLst>
          </p:cNvPr>
          <p:cNvSpPr>
            <a:spLocks noGrp="1"/>
          </p:cNvSpPr>
          <p:nvPr>
            <p:ph type="sldNum" idx="12"/>
          </p:nvPr>
        </p:nvSpPr>
        <p:spPr/>
        <p:txBody>
          <a:bodyPr/>
          <a:lstStyle/>
          <a:p>
            <a:fld id="{00000000-1234-1234-1234-123412341234}" type="slidenum">
              <a:rPr lang="en-US" smtClean="0"/>
              <a:pPr/>
              <a:t>21</a:t>
            </a:fld>
            <a:endParaRPr lang="en-US"/>
          </a:p>
        </p:txBody>
      </p:sp>
    </p:spTree>
    <p:extLst>
      <p:ext uri="{BB962C8B-B14F-4D97-AF65-F5344CB8AC3E}">
        <p14:creationId xmlns:p14="http://schemas.microsoft.com/office/powerpoint/2010/main" val="28759508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38368-B83D-430D-81BE-4432AF268107}"/>
              </a:ext>
            </a:extLst>
          </p:cNvPr>
          <p:cNvSpPr>
            <a:spLocks noGrp="1"/>
          </p:cNvSpPr>
          <p:nvPr>
            <p:ph type="title"/>
          </p:nvPr>
        </p:nvSpPr>
        <p:spPr/>
        <p:txBody>
          <a:bodyPr/>
          <a:lstStyle/>
          <a:p>
            <a:r>
              <a:rPr lang="en-US"/>
              <a:t>Notes feature</a:t>
            </a:r>
          </a:p>
        </p:txBody>
      </p:sp>
      <p:sp>
        <p:nvSpPr>
          <p:cNvPr id="3" name="Text Placeholder 2">
            <a:extLst>
              <a:ext uri="{FF2B5EF4-FFF2-40B4-BE49-F238E27FC236}">
                <a16:creationId xmlns:a16="http://schemas.microsoft.com/office/drawing/2014/main" id="{491779EA-A1C7-44DC-A953-C1E7B7BCBF5D}"/>
              </a:ext>
            </a:extLst>
          </p:cNvPr>
          <p:cNvSpPr>
            <a:spLocks noGrp="1"/>
          </p:cNvSpPr>
          <p:nvPr>
            <p:ph type="body" idx="1"/>
          </p:nvPr>
        </p:nvSpPr>
        <p:spPr/>
        <p:txBody>
          <a:bodyPr/>
          <a:lstStyle/>
          <a:p>
            <a:pPr marL="152396" indent="0">
              <a:buNone/>
            </a:pPr>
            <a:r>
              <a:rPr lang="en-US"/>
              <a:t>As we interacted with participants, we learned about the Notes feature. It allowed participants to add subcategories, add new cards, and put cards in multiple places.</a:t>
            </a:r>
            <a:br>
              <a:rPr lang="en-US"/>
            </a:br>
            <a:endParaRPr lang="en-US"/>
          </a:p>
        </p:txBody>
      </p:sp>
      <p:pic>
        <p:nvPicPr>
          <p:cNvPr id="4098" name="Picture 2" descr="Screenshot showing the note function in GitHub.">
            <a:extLst>
              <a:ext uri="{FF2B5EF4-FFF2-40B4-BE49-F238E27FC236}">
                <a16:creationId xmlns:a16="http://schemas.microsoft.com/office/drawing/2014/main" id="{4DFEEE82-FA8C-4CA9-8693-9264C8336F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8818" y="2540019"/>
            <a:ext cx="3505200" cy="197167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ACD8E79D-D65D-4CF5-A5B7-5EB55A8D7535}"/>
              </a:ext>
            </a:extLst>
          </p:cNvPr>
          <p:cNvSpPr/>
          <p:nvPr/>
        </p:nvSpPr>
        <p:spPr>
          <a:xfrm>
            <a:off x="588818" y="4691360"/>
            <a:ext cx="3505200" cy="1200329"/>
          </a:xfrm>
          <a:prstGeom prst="rect">
            <a:avLst/>
          </a:prstGeom>
        </p:spPr>
        <p:txBody>
          <a:bodyPr wrap="square">
            <a:spAutoFit/>
          </a:bodyPr>
          <a:lstStyle/>
          <a:p>
            <a:r>
              <a:rPr lang="en-US">
                <a:latin typeface="Lato" panose="020F0502020204030203" pitchFamily="34" charset="0"/>
              </a:rPr>
              <a:t>Image: Screenshot showing the note function in GitHub.</a:t>
            </a:r>
          </a:p>
          <a:p>
            <a:br>
              <a:rPr lang="en-US"/>
            </a:br>
            <a:endParaRPr lang="en-US"/>
          </a:p>
        </p:txBody>
      </p:sp>
      <p:pic>
        <p:nvPicPr>
          <p:cNvPr id="6" name="Picture 2" descr="Screenshot of cards added using the note function.">
            <a:extLst>
              <a:ext uri="{FF2B5EF4-FFF2-40B4-BE49-F238E27FC236}">
                <a16:creationId xmlns:a16="http://schemas.microsoft.com/office/drawing/2014/main" id="{A45D2ACF-AC58-4E5E-BCFC-147D55871F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2376487"/>
            <a:ext cx="3400425" cy="210502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6B180855-2EFA-4107-97E9-1D232DE3B6A8}"/>
              </a:ext>
            </a:extLst>
          </p:cNvPr>
          <p:cNvSpPr/>
          <p:nvPr/>
        </p:nvSpPr>
        <p:spPr>
          <a:xfrm>
            <a:off x="6096000" y="4691360"/>
            <a:ext cx="3505200" cy="1200329"/>
          </a:xfrm>
          <a:prstGeom prst="rect">
            <a:avLst/>
          </a:prstGeom>
        </p:spPr>
        <p:txBody>
          <a:bodyPr wrap="square">
            <a:spAutoFit/>
          </a:bodyPr>
          <a:lstStyle/>
          <a:p>
            <a:r>
              <a:rPr lang="en-US"/>
              <a:t>Image: Screenshot of a References card added using the note function and card #54 added to a second category.</a:t>
            </a:r>
          </a:p>
        </p:txBody>
      </p:sp>
      <p:sp>
        <p:nvSpPr>
          <p:cNvPr id="7" name="Slide Number Placeholder 6">
            <a:extLst>
              <a:ext uri="{FF2B5EF4-FFF2-40B4-BE49-F238E27FC236}">
                <a16:creationId xmlns:a16="http://schemas.microsoft.com/office/drawing/2014/main" id="{B508147B-201F-400D-AE29-1B6AB948D138}"/>
              </a:ext>
            </a:extLst>
          </p:cNvPr>
          <p:cNvSpPr>
            <a:spLocks noGrp="1"/>
          </p:cNvSpPr>
          <p:nvPr>
            <p:ph type="sldNum" idx="12"/>
          </p:nvPr>
        </p:nvSpPr>
        <p:spPr/>
        <p:txBody>
          <a:bodyPr/>
          <a:lstStyle/>
          <a:p>
            <a:fld id="{00000000-1234-1234-1234-123412341234}" type="slidenum">
              <a:rPr lang="en-US" smtClean="0"/>
              <a:pPr/>
              <a:t>22</a:t>
            </a:fld>
            <a:endParaRPr lang="en-US"/>
          </a:p>
        </p:txBody>
      </p:sp>
    </p:spTree>
    <p:extLst>
      <p:ext uri="{BB962C8B-B14F-4D97-AF65-F5344CB8AC3E}">
        <p14:creationId xmlns:p14="http://schemas.microsoft.com/office/powerpoint/2010/main" val="23480488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Shape 1514"/>
        <p:cNvGrpSpPr/>
        <p:nvPr/>
      </p:nvGrpSpPr>
      <p:grpSpPr>
        <a:xfrm>
          <a:off x="0" y="0"/>
          <a:ext cx="0" cy="0"/>
          <a:chOff x="0" y="0"/>
          <a:chExt cx="0" cy="0"/>
        </a:xfrm>
      </p:grpSpPr>
      <p:pic>
        <p:nvPicPr>
          <p:cNvPr id="3" name="Google Shape;1587;p187">
            <a:extLst>
              <a:ext uri="{FF2B5EF4-FFF2-40B4-BE49-F238E27FC236}">
                <a16:creationId xmlns:a16="http://schemas.microsoft.com/office/drawing/2014/main" id="{1192EAA8-6BB4-4729-81E2-EE649C4398B9}"/>
              </a:ext>
              <a:ext uri="{C183D7F6-B498-43B3-948B-1728B52AA6E4}">
                <adec:decorative xmlns:adec="http://schemas.microsoft.com/office/drawing/2017/decorative" val="1"/>
              </a:ext>
            </a:extLst>
          </p:cNvPr>
          <p:cNvPicPr preferRelativeResize="0"/>
          <p:nvPr/>
        </p:nvPicPr>
        <p:blipFill rotWithShape="1">
          <a:blip r:embed="rId3">
            <a:alphaModFix amt="26000"/>
            <a:extLst>
              <a:ext uri="{BEBA8EAE-BF5A-486C-A8C5-ECC9F3942E4B}">
                <a14:imgProps xmlns:a14="http://schemas.microsoft.com/office/drawing/2010/main">
                  <a14:imgLayer r:embed="rId4">
                    <a14:imgEffect>
                      <a14:saturation sat="0"/>
                    </a14:imgEffect>
                  </a14:imgLayer>
                </a14:imgProps>
              </a:ext>
            </a:extLst>
          </a:blip>
          <a:srcRect/>
          <a:stretch/>
        </p:blipFill>
        <p:spPr>
          <a:xfrm>
            <a:off x="-1162050" y="1"/>
            <a:ext cx="14516100" cy="10883900"/>
          </a:xfrm>
          <a:prstGeom prst="rect">
            <a:avLst/>
          </a:prstGeom>
          <a:noFill/>
          <a:ln>
            <a:noFill/>
          </a:ln>
        </p:spPr>
      </p:pic>
      <p:sp>
        <p:nvSpPr>
          <p:cNvPr id="4" name="Title 3" descr="Analysis">
            <a:extLst>
              <a:ext uri="{FF2B5EF4-FFF2-40B4-BE49-F238E27FC236}">
                <a16:creationId xmlns:a16="http://schemas.microsoft.com/office/drawing/2014/main" id="{E10C18FD-7EEC-40C6-A765-86D22CAEF80B}"/>
              </a:ext>
            </a:extLst>
          </p:cNvPr>
          <p:cNvSpPr>
            <a:spLocks noGrp="1"/>
          </p:cNvSpPr>
          <p:nvPr>
            <p:ph type="title"/>
          </p:nvPr>
        </p:nvSpPr>
        <p:spPr>
          <a:solidFill>
            <a:schemeClr val="bg1"/>
          </a:solidFill>
        </p:spPr>
        <p:txBody>
          <a:bodyPr/>
          <a:lstStyle/>
          <a:p>
            <a:r>
              <a:rPr lang="en-US"/>
              <a:t>Analysis</a:t>
            </a:r>
          </a:p>
        </p:txBody>
      </p:sp>
      <p:sp>
        <p:nvSpPr>
          <p:cNvPr id="2" name="Slide Number Placeholder 1">
            <a:extLst>
              <a:ext uri="{FF2B5EF4-FFF2-40B4-BE49-F238E27FC236}">
                <a16:creationId xmlns:a16="http://schemas.microsoft.com/office/drawing/2014/main" id="{0D8446C9-CE5A-4BED-9199-A0BC6E9D9EC8}"/>
              </a:ext>
            </a:extLst>
          </p:cNvPr>
          <p:cNvSpPr>
            <a:spLocks noGrp="1"/>
          </p:cNvSpPr>
          <p:nvPr>
            <p:ph type="sldNum" idx="12"/>
          </p:nvPr>
        </p:nvSpPr>
        <p:spPr/>
        <p:txBody>
          <a:bodyPr/>
          <a:lstStyle/>
          <a:p>
            <a:fld id="{00000000-1234-1234-1234-123412341234}" type="slidenum">
              <a:rPr lang="en-US" smtClean="0"/>
              <a:pPr/>
              <a:t>23</a:t>
            </a:fld>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9040B-93FF-4E25-86B7-43E3657941A5}"/>
              </a:ext>
            </a:extLst>
          </p:cNvPr>
          <p:cNvSpPr>
            <a:spLocks noGrp="1"/>
          </p:cNvSpPr>
          <p:nvPr>
            <p:ph type="title"/>
          </p:nvPr>
        </p:nvSpPr>
        <p:spPr/>
        <p:txBody>
          <a:bodyPr/>
          <a:lstStyle/>
          <a:p>
            <a:r>
              <a:rPr lang="en-US"/>
              <a:t>Card sort analysis</a:t>
            </a:r>
          </a:p>
        </p:txBody>
      </p:sp>
      <p:sp>
        <p:nvSpPr>
          <p:cNvPr id="3" name="Text Placeholder 2">
            <a:extLst>
              <a:ext uri="{FF2B5EF4-FFF2-40B4-BE49-F238E27FC236}">
                <a16:creationId xmlns:a16="http://schemas.microsoft.com/office/drawing/2014/main" id="{F495B320-5654-4657-9F9E-BC8F6C589ED5}"/>
              </a:ext>
            </a:extLst>
          </p:cNvPr>
          <p:cNvSpPr>
            <a:spLocks noGrp="1"/>
          </p:cNvSpPr>
          <p:nvPr>
            <p:ph type="body" idx="1"/>
          </p:nvPr>
        </p:nvSpPr>
        <p:spPr/>
        <p:txBody>
          <a:bodyPr/>
          <a:lstStyle/>
          <a:p>
            <a:pPr marL="152396" indent="0">
              <a:buNone/>
            </a:pPr>
            <a:r>
              <a:rPr lang="en-US"/>
              <a:t>One thing GitHub doesn't do is analysis. </a:t>
            </a:r>
          </a:p>
          <a:p>
            <a:pPr marL="152396" indent="0">
              <a:buNone/>
            </a:pPr>
            <a:endParaRPr lang="en-US"/>
          </a:p>
          <a:p>
            <a:pPr marL="152396" indent="0">
              <a:buNone/>
            </a:pPr>
            <a:r>
              <a:rPr lang="en-US"/>
              <a:t>We went back to this trusty old </a:t>
            </a:r>
            <a:r>
              <a:rPr lang="en-US">
                <a:hlinkClick r:id="rId2"/>
              </a:rPr>
              <a:t>Boxes and Arrows column</a:t>
            </a:r>
            <a:r>
              <a:rPr lang="en-US"/>
              <a:t> and created a modified version of their analysis spreadsheet to meet our analysis needs. </a:t>
            </a:r>
          </a:p>
          <a:p>
            <a:pPr marL="152396" indent="0">
              <a:buNone/>
            </a:pPr>
            <a:endParaRPr lang="en-US"/>
          </a:p>
          <a:p>
            <a:pPr marL="152396" indent="0">
              <a:buNone/>
            </a:pPr>
            <a:r>
              <a:rPr lang="en-US"/>
              <a:t>You can download our </a:t>
            </a:r>
            <a:r>
              <a:rPr lang="en-US">
                <a:hlinkClick r:id="rId3"/>
              </a:rPr>
              <a:t>modified spreadsheet template (</a:t>
            </a:r>
            <a:r>
              <a:rPr lang="en-US" err="1">
                <a:hlinkClick r:id="rId3"/>
              </a:rPr>
              <a:t>xls</a:t>
            </a:r>
            <a:r>
              <a:rPr lang="en-US">
                <a:hlinkClick r:id="rId3"/>
              </a:rPr>
              <a:t>)</a:t>
            </a:r>
            <a:r>
              <a:rPr lang="en-US"/>
              <a:t>.</a:t>
            </a:r>
          </a:p>
          <a:p>
            <a:pPr marL="152396" indent="0">
              <a:buNone/>
            </a:pPr>
            <a:br>
              <a:rPr lang="en-US"/>
            </a:br>
            <a:endParaRPr lang="en-US"/>
          </a:p>
        </p:txBody>
      </p:sp>
      <p:sp>
        <p:nvSpPr>
          <p:cNvPr id="4" name="Slide Number Placeholder 3">
            <a:extLst>
              <a:ext uri="{FF2B5EF4-FFF2-40B4-BE49-F238E27FC236}">
                <a16:creationId xmlns:a16="http://schemas.microsoft.com/office/drawing/2014/main" id="{1250A9BF-6A95-406A-B7CF-F09C617594B8}"/>
              </a:ext>
            </a:extLst>
          </p:cNvPr>
          <p:cNvSpPr>
            <a:spLocks noGrp="1"/>
          </p:cNvSpPr>
          <p:nvPr>
            <p:ph type="sldNum" idx="12"/>
          </p:nvPr>
        </p:nvSpPr>
        <p:spPr/>
        <p:txBody>
          <a:bodyPr/>
          <a:lstStyle/>
          <a:p>
            <a:fld id="{00000000-1234-1234-1234-123412341234}" type="slidenum">
              <a:rPr lang="en-US" smtClean="0"/>
              <a:pPr/>
              <a:t>24</a:t>
            </a:fld>
            <a:endParaRPr lang="en-US"/>
          </a:p>
        </p:txBody>
      </p:sp>
    </p:spTree>
    <p:extLst>
      <p:ext uri="{BB962C8B-B14F-4D97-AF65-F5344CB8AC3E}">
        <p14:creationId xmlns:p14="http://schemas.microsoft.com/office/powerpoint/2010/main" val="11191347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9040B-93FF-4E25-86B7-43E3657941A5}"/>
              </a:ext>
            </a:extLst>
          </p:cNvPr>
          <p:cNvSpPr>
            <a:spLocks noGrp="1"/>
          </p:cNvSpPr>
          <p:nvPr>
            <p:ph type="title"/>
          </p:nvPr>
        </p:nvSpPr>
        <p:spPr/>
        <p:txBody>
          <a:bodyPr/>
          <a:lstStyle/>
          <a:p>
            <a:r>
              <a:rPr lang="en-US"/>
              <a:t>Analysis by participant</a:t>
            </a:r>
          </a:p>
        </p:txBody>
      </p:sp>
      <p:sp>
        <p:nvSpPr>
          <p:cNvPr id="5" name="Text Placeholder 4">
            <a:extLst>
              <a:ext uri="{FF2B5EF4-FFF2-40B4-BE49-F238E27FC236}">
                <a16:creationId xmlns:a16="http://schemas.microsoft.com/office/drawing/2014/main" id="{F04B8394-1908-4BFC-B2AC-FA1B66AB9726}"/>
              </a:ext>
            </a:extLst>
          </p:cNvPr>
          <p:cNvSpPr>
            <a:spLocks noGrp="1"/>
          </p:cNvSpPr>
          <p:nvPr>
            <p:ph type="body" idx="1"/>
          </p:nvPr>
        </p:nvSpPr>
        <p:spPr/>
        <p:txBody>
          <a:bodyPr/>
          <a:lstStyle/>
          <a:p>
            <a:pPr marL="495296" indent="-342900">
              <a:buFont typeface="+mj-lt"/>
              <a:buAutoNum type="arabicPeriod"/>
            </a:pPr>
            <a:r>
              <a:rPr lang="en-US"/>
              <a:t>Create a worksheet for each participant with their raw organization of the cards into categories.</a:t>
            </a:r>
          </a:p>
          <a:p>
            <a:pPr marL="495296" indent="-342900">
              <a:buFont typeface="+mj-lt"/>
              <a:buAutoNum type="arabicPeriod"/>
            </a:pPr>
            <a:r>
              <a:rPr lang="en-US"/>
              <a:t>Add the participant’s organization as a column in the raw results worksheet with the category each card was put in.</a:t>
            </a:r>
          </a:p>
          <a:p>
            <a:pPr marL="495296" indent="-342900">
              <a:buFont typeface="+mj-lt"/>
              <a:buAutoNum type="arabicPeriod"/>
            </a:pPr>
            <a:r>
              <a:rPr lang="en-US"/>
              <a:t>Add the participant’s list of categories to the categories tab. This allows you to see all the organizations side by side.</a:t>
            </a:r>
          </a:p>
        </p:txBody>
      </p:sp>
      <p:sp>
        <p:nvSpPr>
          <p:cNvPr id="3" name="Slide Number Placeholder 2">
            <a:extLst>
              <a:ext uri="{FF2B5EF4-FFF2-40B4-BE49-F238E27FC236}">
                <a16:creationId xmlns:a16="http://schemas.microsoft.com/office/drawing/2014/main" id="{24700D2A-58F1-4AD1-8852-462CA877E372}"/>
              </a:ext>
            </a:extLst>
          </p:cNvPr>
          <p:cNvSpPr>
            <a:spLocks noGrp="1"/>
          </p:cNvSpPr>
          <p:nvPr>
            <p:ph type="sldNum" idx="12"/>
          </p:nvPr>
        </p:nvSpPr>
        <p:spPr/>
        <p:txBody>
          <a:bodyPr/>
          <a:lstStyle/>
          <a:p>
            <a:fld id="{00000000-1234-1234-1234-123412341234}" type="slidenum">
              <a:rPr lang="en-US" smtClean="0"/>
              <a:pPr/>
              <a:t>25</a:t>
            </a:fld>
            <a:endParaRPr lang="en-US"/>
          </a:p>
        </p:txBody>
      </p:sp>
    </p:spTree>
    <p:extLst>
      <p:ext uri="{BB962C8B-B14F-4D97-AF65-F5344CB8AC3E}">
        <p14:creationId xmlns:p14="http://schemas.microsoft.com/office/powerpoint/2010/main" val="26698263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9040B-93FF-4E25-86B7-43E3657941A5}"/>
              </a:ext>
            </a:extLst>
          </p:cNvPr>
          <p:cNvSpPr>
            <a:spLocks noGrp="1"/>
          </p:cNvSpPr>
          <p:nvPr>
            <p:ph type="title"/>
          </p:nvPr>
        </p:nvSpPr>
        <p:spPr>
          <a:xfrm>
            <a:off x="0" y="0"/>
            <a:ext cx="11360800" cy="763600"/>
          </a:xfrm>
        </p:spPr>
        <p:txBody>
          <a:bodyPr/>
          <a:lstStyle/>
          <a:p>
            <a:r>
              <a:rPr lang="en-US"/>
              <a:t>Individual participant organization</a:t>
            </a:r>
          </a:p>
        </p:txBody>
      </p:sp>
      <p:sp>
        <p:nvSpPr>
          <p:cNvPr id="4" name="TextBox 3">
            <a:extLst>
              <a:ext uri="{FF2B5EF4-FFF2-40B4-BE49-F238E27FC236}">
                <a16:creationId xmlns:a16="http://schemas.microsoft.com/office/drawing/2014/main" id="{60F85473-1C73-45D5-9C30-1AACB61B32AF}"/>
              </a:ext>
            </a:extLst>
          </p:cNvPr>
          <p:cNvSpPr txBox="1"/>
          <p:nvPr/>
        </p:nvSpPr>
        <p:spPr>
          <a:xfrm>
            <a:off x="7232074" y="212523"/>
            <a:ext cx="4792290" cy="461665"/>
          </a:xfrm>
          <a:prstGeom prst="rect">
            <a:avLst/>
          </a:prstGeom>
          <a:noFill/>
        </p:spPr>
        <p:txBody>
          <a:bodyPr wrap="square" rtlCol="0">
            <a:spAutoFit/>
          </a:bodyPr>
          <a:lstStyle/>
          <a:p>
            <a:pPr algn="r"/>
            <a:r>
              <a:rPr lang="en-US" sz="1200"/>
              <a:t>Note: This was an internal participant who gave us permission to use their  individual data in this presentation.</a:t>
            </a:r>
          </a:p>
        </p:txBody>
      </p:sp>
      <p:graphicFrame>
        <p:nvGraphicFramePr>
          <p:cNvPr id="3" name="Table 2" descr="Categories in the top row with cards in each category below.">
            <a:extLst>
              <a:ext uri="{FF2B5EF4-FFF2-40B4-BE49-F238E27FC236}">
                <a16:creationId xmlns:a16="http://schemas.microsoft.com/office/drawing/2014/main" id="{DC932EE4-1405-41CD-BDD4-64CBA0B70607}"/>
              </a:ext>
            </a:extLst>
          </p:cNvPr>
          <p:cNvGraphicFramePr>
            <a:graphicFrameLocks noGrp="1"/>
          </p:cNvGraphicFramePr>
          <p:nvPr>
            <p:extLst>
              <p:ext uri="{D42A27DB-BD31-4B8C-83A1-F6EECF244321}">
                <p14:modId xmlns:p14="http://schemas.microsoft.com/office/powerpoint/2010/main" val="888054741"/>
              </p:ext>
            </p:extLst>
          </p:nvPr>
        </p:nvGraphicFramePr>
        <p:xfrm>
          <a:off x="0" y="721779"/>
          <a:ext cx="12192001" cy="6151676"/>
        </p:xfrm>
        <a:graphic>
          <a:graphicData uri="http://schemas.openxmlformats.org/drawingml/2006/table">
            <a:tbl>
              <a:tblPr firstRow="1">
                <a:tableStyleId>{0E3FDE45-AF77-4B5C-9715-49D594BDF05E}</a:tableStyleId>
              </a:tblPr>
              <a:tblGrid>
                <a:gridCol w="803564">
                  <a:extLst>
                    <a:ext uri="{9D8B030D-6E8A-4147-A177-3AD203B41FA5}">
                      <a16:colId xmlns:a16="http://schemas.microsoft.com/office/drawing/2014/main" val="2260210671"/>
                    </a:ext>
                  </a:extLst>
                </a:gridCol>
                <a:gridCol w="900545">
                  <a:extLst>
                    <a:ext uri="{9D8B030D-6E8A-4147-A177-3AD203B41FA5}">
                      <a16:colId xmlns:a16="http://schemas.microsoft.com/office/drawing/2014/main" val="18538953"/>
                    </a:ext>
                  </a:extLst>
                </a:gridCol>
                <a:gridCol w="914400">
                  <a:extLst>
                    <a:ext uri="{9D8B030D-6E8A-4147-A177-3AD203B41FA5}">
                      <a16:colId xmlns:a16="http://schemas.microsoft.com/office/drawing/2014/main" val="3136712713"/>
                    </a:ext>
                  </a:extLst>
                </a:gridCol>
                <a:gridCol w="651164">
                  <a:extLst>
                    <a:ext uri="{9D8B030D-6E8A-4147-A177-3AD203B41FA5}">
                      <a16:colId xmlns:a16="http://schemas.microsoft.com/office/drawing/2014/main" val="2735047270"/>
                    </a:ext>
                  </a:extLst>
                </a:gridCol>
                <a:gridCol w="728452">
                  <a:extLst>
                    <a:ext uri="{9D8B030D-6E8A-4147-A177-3AD203B41FA5}">
                      <a16:colId xmlns:a16="http://schemas.microsoft.com/office/drawing/2014/main" val="337379499"/>
                    </a:ext>
                  </a:extLst>
                </a:gridCol>
                <a:gridCol w="684711">
                  <a:extLst>
                    <a:ext uri="{9D8B030D-6E8A-4147-A177-3AD203B41FA5}">
                      <a16:colId xmlns:a16="http://schemas.microsoft.com/office/drawing/2014/main" val="2634495454"/>
                    </a:ext>
                  </a:extLst>
                </a:gridCol>
                <a:gridCol w="637309">
                  <a:extLst>
                    <a:ext uri="{9D8B030D-6E8A-4147-A177-3AD203B41FA5}">
                      <a16:colId xmlns:a16="http://schemas.microsoft.com/office/drawing/2014/main" val="1313201023"/>
                    </a:ext>
                  </a:extLst>
                </a:gridCol>
                <a:gridCol w="1377967">
                  <a:extLst>
                    <a:ext uri="{9D8B030D-6E8A-4147-A177-3AD203B41FA5}">
                      <a16:colId xmlns:a16="http://schemas.microsoft.com/office/drawing/2014/main" val="1581746122"/>
                    </a:ext>
                  </a:extLst>
                </a:gridCol>
                <a:gridCol w="921888">
                  <a:extLst>
                    <a:ext uri="{9D8B030D-6E8A-4147-A177-3AD203B41FA5}">
                      <a16:colId xmlns:a16="http://schemas.microsoft.com/office/drawing/2014/main" val="849370667"/>
                    </a:ext>
                  </a:extLst>
                </a:gridCol>
                <a:gridCol w="1390709">
                  <a:extLst>
                    <a:ext uri="{9D8B030D-6E8A-4147-A177-3AD203B41FA5}">
                      <a16:colId xmlns:a16="http://schemas.microsoft.com/office/drawing/2014/main" val="1955825059"/>
                    </a:ext>
                  </a:extLst>
                </a:gridCol>
                <a:gridCol w="697607">
                  <a:extLst>
                    <a:ext uri="{9D8B030D-6E8A-4147-A177-3AD203B41FA5}">
                      <a16:colId xmlns:a16="http://schemas.microsoft.com/office/drawing/2014/main" val="980654515"/>
                    </a:ext>
                  </a:extLst>
                </a:gridCol>
                <a:gridCol w="945829">
                  <a:extLst>
                    <a:ext uri="{9D8B030D-6E8A-4147-A177-3AD203B41FA5}">
                      <a16:colId xmlns:a16="http://schemas.microsoft.com/office/drawing/2014/main" val="794070834"/>
                    </a:ext>
                  </a:extLst>
                </a:gridCol>
                <a:gridCol w="766149">
                  <a:extLst>
                    <a:ext uri="{9D8B030D-6E8A-4147-A177-3AD203B41FA5}">
                      <a16:colId xmlns:a16="http://schemas.microsoft.com/office/drawing/2014/main" val="3557607102"/>
                    </a:ext>
                  </a:extLst>
                </a:gridCol>
                <a:gridCol w="771707">
                  <a:extLst>
                    <a:ext uri="{9D8B030D-6E8A-4147-A177-3AD203B41FA5}">
                      <a16:colId xmlns:a16="http://schemas.microsoft.com/office/drawing/2014/main" val="245408981"/>
                    </a:ext>
                  </a:extLst>
                </a:gridCol>
              </a:tblGrid>
              <a:tr h="168128">
                <a:tc>
                  <a:txBody>
                    <a:bodyPr/>
                    <a:lstStyle/>
                    <a:p>
                      <a:pPr algn="l" fontAlgn="b"/>
                      <a:r>
                        <a:rPr lang="en-US" sz="850" u="none" strike="noStrike">
                          <a:effectLst/>
                        </a:rPr>
                        <a:t>Uncategorized</a:t>
                      </a:r>
                      <a:endParaRPr lang="en-US" sz="850" b="1" i="0" u="none" strike="noStrike">
                        <a:effectLst/>
                        <a:latin typeface="Arial" panose="020B0604020202020204" pitchFamily="34" charset="0"/>
                      </a:endParaRPr>
                    </a:p>
                  </a:txBody>
                  <a:tcPr marL="3956" marR="3956" marT="3956" marB="0"/>
                </a:tc>
                <a:tc>
                  <a:txBody>
                    <a:bodyPr/>
                    <a:lstStyle/>
                    <a:p>
                      <a:pPr algn="l" fontAlgn="b"/>
                      <a:r>
                        <a:rPr lang="en-US" sz="850" u="none" strike="noStrike">
                          <a:effectLst/>
                        </a:rPr>
                        <a:t>About ONRR</a:t>
                      </a:r>
                      <a:endParaRPr lang="en-US" sz="850" b="1" i="0" u="none" strike="noStrike">
                        <a:effectLst/>
                        <a:latin typeface="Arial" panose="020B0604020202020204" pitchFamily="34" charset="0"/>
                      </a:endParaRPr>
                    </a:p>
                  </a:txBody>
                  <a:tcPr marL="3956" marR="3956" marT="3956" marB="0"/>
                </a:tc>
                <a:tc>
                  <a:txBody>
                    <a:bodyPr/>
                    <a:lstStyle/>
                    <a:p>
                      <a:pPr algn="l" fontAlgn="b"/>
                      <a:r>
                        <a:rPr lang="en-US" sz="850" u="none" strike="noStrike">
                          <a:effectLst/>
                        </a:rPr>
                        <a:t>About ONRR &gt; Outreach and impact</a:t>
                      </a:r>
                      <a:endParaRPr lang="en-US" sz="850" b="1" i="0" u="none" strike="noStrike">
                        <a:effectLst/>
                        <a:latin typeface="Arial" panose="020B0604020202020204" pitchFamily="34" charset="0"/>
                      </a:endParaRPr>
                    </a:p>
                  </a:txBody>
                  <a:tcPr marL="3956" marR="3956" marT="3956" marB="0"/>
                </a:tc>
                <a:tc>
                  <a:txBody>
                    <a:bodyPr/>
                    <a:lstStyle/>
                    <a:p>
                      <a:pPr algn="l" fontAlgn="b"/>
                      <a:r>
                        <a:rPr lang="en-US" sz="850" u="none" strike="noStrike">
                          <a:effectLst/>
                        </a:rPr>
                        <a:t>Compliance</a:t>
                      </a:r>
                      <a:endParaRPr lang="en-US" sz="850" b="1" i="0" u="none" strike="noStrike">
                        <a:effectLst/>
                        <a:latin typeface="Arial" panose="020B0604020202020204" pitchFamily="34" charset="0"/>
                      </a:endParaRPr>
                    </a:p>
                  </a:txBody>
                  <a:tcPr marL="3956" marR="3956" marT="3956" marB="0"/>
                </a:tc>
                <a:tc>
                  <a:txBody>
                    <a:bodyPr/>
                    <a:lstStyle/>
                    <a:p>
                      <a:pPr algn="l" fontAlgn="b"/>
                      <a:r>
                        <a:rPr lang="en-US" sz="850" u="none" strike="noStrike">
                          <a:effectLst/>
                        </a:rPr>
                        <a:t>Appeals and Enforcement</a:t>
                      </a:r>
                      <a:endParaRPr lang="en-US" sz="850" b="1" i="0" u="none" strike="noStrike">
                        <a:effectLst/>
                        <a:latin typeface="Arial" panose="020B0604020202020204" pitchFamily="34" charset="0"/>
                      </a:endParaRPr>
                    </a:p>
                  </a:txBody>
                  <a:tcPr marL="3956" marR="3956" marT="3956" marB="0"/>
                </a:tc>
                <a:tc>
                  <a:txBody>
                    <a:bodyPr/>
                    <a:lstStyle/>
                    <a:p>
                      <a:pPr algn="l" fontAlgn="b"/>
                      <a:r>
                        <a:rPr lang="en-US" sz="850" u="none" strike="noStrike">
                          <a:effectLst/>
                        </a:rPr>
                        <a:t>Valuation &gt; Rules and Regulations</a:t>
                      </a:r>
                      <a:endParaRPr lang="en-US" sz="850" b="1" i="0" u="none" strike="noStrike">
                        <a:effectLst/>
                        <a:latin typeface="Arial" panose="020B0604020202020204" pitchFamily="34" charset="0"/>
                      </a:endParaRPr>
                    </a:p>
                  </a:txBody>
                  <a:tcPr marL="3956" marR="3956" marT="3956" marB="0"/>
                </a:tc>
                <a:tc>
                  <a:txBody>
                    <a:bodyPr/>
                    <a:lstStyle/>
                    <a:p>
                      <a:pPr algn="l" fontAlgn="b"/>
                      <a:r>
                        <a:rPr lang="en-US" sz="850" u="none" strike="noStrike">
                          <a:effectLst/>
                        </a:rPr>
                        <a:t>Reporting</a:t>
                      </a:r>
                      <a:endParaRPr lang="en-US" sz="850" b="1" i="0" u="none" strike="noStrike">
                        <a:effectLst/>
                        <a:latin typeface="Arial" panose="020B0604020202020204" pitchFamily="34" charset="0"/>
                      </a:endParaRPr>
                    </a:p>
                  </a:txBody>
                  <a:tcPr marL="3956" marR="3956" marT="3956" marB="0"/>
                </a:tc>
                <a:tc>
                  <a:txBody>
                    <a:bodyPr/>
                    <a:lstStyle/>
                    <a:p>
                      <a:pPr algn="l" fontAlgn="b"/>
                      <a:r>
                        <a:rPr lang="en-US" sz="850" u="none" strike="noStrike">
                          <a:effectLst/>
                        </a:rPr>
                        <a:t>Reporting &gt; Forms</a:t>
                      </a:r>
                      <a:endParaRPr lang="en-US" sz="850" b="1" i="0" u="none" strike="noStrike">
                        <a:effectLst/>
                        <a:latin typeface="Arial" panose="020B0604020202020204" pitchFamily="34" charset="0"/>
                      </a:endParaRPr>
                    </a:p>
                  </a:txBody>
                  <a:tcPr marL="3956" marR="3956" marT="3956" marB="0"/>
                </a:tc>
                <a:tc>
                  <a:txBody>
                    <a:bodyPr/>
                    <a:lstStyle/>
                    <a:p>
                      <a:pPr algn="l" fontAlgn="b"/>
                      <a:r>
                        <a:rPr lang="en-US" sz="850" u="none" strike="noStrike">
                          <a:effectLst/>
                        </a:rPr>
                        <a:t>Publication Pricing</a:t>
                      </a:r>
                      <a:endParaRPr lang="en-US" sz="850" b="1" i="0" u="none" strike="noStrike">
                        <a:effectLst/>
                        <a:latin typeface="Arial" panose="020B0604020202020204" pitchFamily="34" charset="0"/>
                      </a:endParaRPr>
                    </a:p>
                  </a:txBody>
                  <a:tcPr marL="3956" marR="3956" marT="3956" marB="0"/>
                </a:tc>
                <a:tc>
                  <a:txBody>
                    <a:bodyPr/>
                    <a:lstStyle/>
                    <a:p>
                      <a:pPr algn="l" fontAlgn="b"/>
                      <a:r>
                        <a:rPr lang="en-US" sz="850" u="none" strike="noStrike">
                          <a:effectLst/>
                        </a:rPr>
                        <a:t>Resources</a:t>
                      </a:r>
                      <a:endParaRPr lang="en-US" sz="850" b="1" i="0" u="none" strike="noStrike">
                        <a:effectLst/>
                        <a:latin typeface="Arial" panose="020B0604020202020204" pitchFamily="34" charset="0"/>
                      </a:endParaRPr>
                    </a:p>
                  </a:txBody>
                  <a:tcPr marL="3956" marR="3956" marT="3956" marB="0"/>
                </a:tc>
                <a:tc>
                  <a:txBody>
                    <a:bodyPr/>
                    <a:lstStyle/>
                    <a:p>
                      <a:pPr algn="l" fontAlgn="b"/>
                      <a:r>
                        <a:rPr lang="en-US" sz="850" u="none" strike="noStrike">
                          <a:effectLst/>
                        </a:rPr>
                        <a:t>Valuation &gt; Indian Oil and Gas</a:t>
                      </a:r>
                      <a:endParaRPr lang="en-US" sz="850" b="1" i="0" u="none" strike="noStrike">
                        <a:effectLst/>
                        <a:latin typeface="Arial" panose="020B0604020202020204" pitchFamily="34" charset="0"/>
                      </a:endParaRPr>
                    </a:p>
                  </a:txBody>
                  <a:tcPr marL="3956" marR="3956" marT="3956" marB="0"/>
                </a:tc>
                <a:tc>
                  <a:txBody>
                    <a:bodyPr/>
                    <a:lstStyle/>
                    <a:p>
                      <a:pPr algn="l" fontAlgn="b"/>
                      <a:r>
                        <a:rPr lang="en-US" sz="850" u="none" strike="noStrike">
                          <a:effectLst/>
                        </a:rPr>
                        <a:t>Valuation &gt;  Federal Oil and Gas</a:t>
                      </a:r>
                      <a:endParaRPr lang="en-US" sz="850" b="1" i="0" u="none" strike="noStrike">
                        <a:effectLst/>
                        <a:latin typeface="Arial" panose="020B0604020202020204" pitchFamily="34" charset="0"/>
                      </a:endParaRPr>
                    </a:p>
                  </a:txBody>
                  <a:tcPr marL="3956" marR="3956" marT="3956" marB="0"/>
                </a:tc>
                <a:tc>
                  <a:txBody>
                    <a:bodyPr/>
                    <a:lstStyle/>
                    <a:p>
                      <a:pPr algn="l" fontAlgn="b"/>
                      <a:r>
                        <a:rPr lang="en-US" sz="850" u="none" strike="noStrike">
                          <a:effectLst/>
                        </a:rPr>
                        <a:t>Valuation &gt; Solids</a:t>
                      </a:r>
                      <a:endParaRPr lang="en-US" sz="850" b="1" i="0" u="none" strike="noStrike">
                        <a:effectLst/>
                        <a:latin typeface="Arial" panose="020B0604020202020204" pitchFamily="34" charset="0"/>
                      </a:endParaRPr>
                    </a:p>
                  </a:txBody>
                  <a:tcPr marL="3956" marR="3956" marT="3956" marB="0"/>
                </a:tc>
                <a:tc>
                  <a:txBody>
                    <a:bodyPr/>
                    <a:lstStyle/>
                    <a:p>
                      <a:pPr algn="l" fontAlgn="b"/>
                      <a:r>
                        <a:rPr lang="en-US" sz="850" u="none" strike="noStrike">
                          <a:effectLst/>
                        </a:rPr>
                        <a:t>Valuation &gt; Geothermal</a:t>
                      </a:r>
                      <a:endParaRPr lang="en-US" sz="850" b="1" i="0" u="none" strike="noStrike">
                        <a:effectLst/>
                        <a:latin typeface="Arial" panose="020B0604020202020204" pitchFamily="34" charset="0"/>
                      </a:endParaRPr>
                    </a:p>
                  </a:txBody>
                  <a:tcPr marL="3956" marR="3956" marT="3956" marB="0"/>
                </a:tc>
                <a:extLst>
                  <a:ext uri="{0D108BD9-81ED-4DB2-BD59-A6C34878D82A}">
                    <a16:rowId xmlns:a16="http://schemas.microsoft.com/office/drawing/2014/main" val="2118155107"/>
                  </a:ext>
                </a:extLst>
              </a:tr>
              <a:tr h="336255">
                <a:tc>
                  <a:txBody>
                    <a:bodyPr/>
                    <a:lstStyle/>
                    <a:p>
                      <a:pPr algn="l" rtl="0" fontAlgn="t"/>
                      <a:r>
                        <a:rPr lang="en-US" sz="850" u="none" strike="noStrike">
                          <a:effectLst/>
                        </a:rPr>
                        <a:t>Freedom of Information Act (FOIA) (4)</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About ONRR (2)</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Indian Energy Service Center (IESC) (45)</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Compliance Overview (35)</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Late Payment &amp; Underpayment Interest Tables (Late Payment Interest) (24)</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Rules &amp; Regulations (9)</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Royalty Reporting Help (21)</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fontAlgn="t"/>
                      <a:r>
                        <a:rPr lang="en-US" sz="850" u="none" strike="noStrike">
                          <a:effectLst/>
                        </a:rPr>
                        <a:t>Oil and Gas Operations Report Form (OGOR) (55)</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Indian Major Portion Gas Prices (Indian Gas Major Portion) (11)</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Federal Indian Minerals Office Contacts (Contact Us) (43)</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Royalty Reporting Help (21)</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Royalty Reporting Help (21)</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Royalty Reporting Help (21)</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Geothermal Payor Handbook (28)</a:t>
                      </a:r>
                      <a:endParaRPr lang="en-US" sz="850" b="0" i="0" u="none" strike="noStrike">
                        <a:solidFill>
                          <a:srgbClr val="000000"/>
                        </a:solidFill>
                        <a:effectLst/>
                        <a:latin typeface="Arial" panose="020B0604020202020204" pitchFamily="34" charset="0"/>
                      </a:endParaRPr>
                    </a:p>
                  </a:txBody>
                  <a:tcPr marL="3956" marR="3956" marT="3956" marB="0"/>
                </a:tc>
                <a:extLst>
                  <a:ext uri="{0D108BD9-81ED-4DB2-BD59-A6C34878D82A}">
                    <a16:rowId xmlns:a16="http://schemas.microsoft.com/office/drawing/2014/main" val="3094945425"/>
                  </a:ext>
                </a:extLst>
              </a:tr>
              <a:tr h="336255">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rtl="0" fontAlgn="t"/>
                      <a:r>
                        <a:rPr lang="en-US" sz="850" u="none" strike="noStrike">
                          <a:effectLst/>
                        </a:rPr>
                        <a:t>Leadership (5)</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Federal Indian Minerals Office- Background (44)</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Civil Penalties (38)</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Bankruptcies (37)</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Valuation Regulations and Guidance (16)</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Revenue Reporter Handbook (25)</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Report of Sales and Royalty Remittance Form (MMS-2014) (48)</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Indian Oil Index Based Major Portion (IBMP) Price (Indian Oil Major Portion) (12)</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Unbundling (15)</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Oil and Gas Indian Payor Handbook (29)</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Unbundling (15)</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New Solid Minerals Reporters Checklist (19)</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Royalty Reporting Help (21)</a:t>
                      </a:r>
                      <a:endParaRPr lang="en-US" sz="850" b="0" i="0" u="none" strike="noStrike">
                        <a:solidFill>
                          <a:srgbClr val="000000"/>
                        </a:solidFill>
                        <a:effectLst/>
                        <a:latin typeface="Arial" panose="020B0604020202020204" pitchFamily="34" charset="0"/>
                      </a:endParaRPr>
                    </a:p>
                  </a:txBody>
                  <a:tcPr marL="3956" marR="3956" marT="3956" marB="0"/>
                </a:tc>
                <a:extLst>
                  <a:ext uri="{0D108BD9-81ED-4DB2-BD59-A6C34878D82A}">
                    <a16:rowId xmlns:a16="http://schemas.microsoft.com/office/drawing/2014/main" val="683796796"/>
                  </a:ext>
                </a:extLst>
              </a:tr>
              <a:tr h="336255">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rtl="0" fontAlgn="t"/>
                      <a:r>
                        <a:rPr lang="en-US" sz="850" u="none" strike="noStrike">
                          <a:effectLst/>
                        </a:rPr>
                        <a:t>ONRR Organization Chart (1)</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Cooperative Agreements for Delegated Authority (STRAC) (39)</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Late Payment &amp; Underpayment Interest Tables (Late Payment Interest) (24)</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Civil Penalties (38)</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Unbundling (15)</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fontAlgn="t"/>
                      <a:r>
                        <a:rPr lang="en-US" sz="850" u="none" strike="noStrike">
                          <a:effectLst/>
                        </a:rPr>
                        <a:t>Disposition Codes (56)</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Designation Form for Royalty Payment Responsibility Form (ONRR-4425) (50)</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Indian Index Zones Natural Gas Price (Indian Gas Index Zone) (10)</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Royalty Reporting Help (21)</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Indian Oil Rule training Videos (34)</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Federal Gas Index Option (13)</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Solid Minerals Reporting Training Videos (33)</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extLst>
                  <a:ext uri="{0D108BD9-81ED-4DB2-BD59-A6C34878D82A}">
                    <a16:rowId xmlns:a16="http://schemas.microsoft.com/office/drawing/2014/main" val="3755053707"/>
                  </a:ext>
                </a:extLst>
              </a:tr>
              <a:tr h="252191">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rtl="0" fontAlgn="t"/>
                      <a:r>
                        <a:rPr lang="en-US" sz="850" u="none" strike="noStrike">
                          <a:effectLst/>
                        </a:rPr>
                        <a:t>Contacts (3)</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Data Warehouse Portal (51)</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Bankruptcies (37)</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Appeals &amp; Sureties (36)</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eCommerce (52)</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External MRMSS Application Request Form (EMARF) (47)</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NYMEX Oil Prices (14)</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New Production Reporter Checklist (17)</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rtl="0" fontAlgn="t"/>
                      <a:r>
                        <a:rPr lang="en-US" sz="850" u="none" strike="noStrike">
                          <a:effectLst/>
                        </a:rPr>
                        <a:t>Solid Minerals Reporter Handbook (27)</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extLst>
                  <a:ext uri="{0D108BD9-81ED-4DB2-BD59-A6C34878D82A}">
                    <a16:rowId xmlns:a16="http://schemas.microsoft.com/office/drawing/2014/main" val="15825680"/>
                  </a:ext>
                </a:extLst>
              </a:tr>
              <a:tr h="336255">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rtl="0" fontAlgn="t"/>
                      <a:r>
                        <a:rPr lang="en-US" sz="850" u="none" strike="noStrike">
                          <a:effectLst/>
                        </a:rPr>
                        <a:t>Federal Indian Minerals Office Contacts (Contact Us) (43)</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Press Releases (8)</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rtl="0" fontAlgn="t"/>
                      <a:r>
                        <a:rPr lang="en-US" sz="850" u="none" strike="noStrike">
                          <a:effectLst/>
                        </a:rPr>
                        <a:t>Treasury Referrals (40)</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Payments (23)</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Addressee of Record Designation for Service of Official Correspondence Form (ONRR-4444) (49)</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New Royalty Reporter/Payor Checklist (18)</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rtl="0" fontAlgn="t"/>
                      <a:r>
                        <a:rPr lang="en-US" sz="850" u="none" strike="noStrike">
                          <a:effectLst/>
                        </a:rPr>
                        <a:t>Solid Minerals Reporting Help (22)</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extLst>
                  <a:ext uri="{0D108BD9-81ED-4DB2-BD59-A6C34878D82A}">
                    <a16:rowId xmlns:a16="http://schemas.microsoft.com/office/drawing/2014/main" val="1699010567"/>
                  </a:ext>
                </a:extLst>
              </a:tr>
              <a:tr h="168128">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rtl="0" fontAlgn="t"/>
                      <a:r>
                        <a:rPr lang="en-US" sz="850" u="none" strike="noStrike">
                          <a:effectLst/>
                        </a:rPr>
                        <a:t>Office Locations (7)</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rtl="0" fontAlgn="t"/>
                      <a:r>
                        <a:rPr lang="en-US" sz="850" u="none" strike="noStrike">
                          <a:effectLst/>
                        </a:rPr>
                        <a:t>Tribal Consultation (Consultation) (42)</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rtl="0" fontAlgn="t"/>
                      <a:r>
                        <a:rPr lang="en-US" sz="850" u="none" strike="noStrike">
                          <a:effectLst/>
                        </a:rPr>
                        <a:t>Production Reporter Handbook (26)</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extLst>
                  <a:ext uri="{0D108BD9-81ED-4DB2-BD59-A6C34878D82A}">
                    <a16:rowId xmlns:a16="http://schemas.microsoft.com/office/drawing/2014/main" val="3570705551"/>
                  </a:ext>
                </a:extLst>
              </a:tr>
              <a:tr h="168128">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rtl="0" fontAlgn="t"/>
                      <a:r>
                        <a:rPr lang="en-US" sz="850" u="none" strike="noStrike">
                          <a:effectLst/>
                        </a:rPr>
                        <a:t>Revenue Data Portal (53)</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rtl="0" fontAlgn="t"/>
                      <a:r>
                        <a:rPr lang="en-US" sz="850" u="none" strike="noStrike">
                          <a:effectLst/>
                        </a:rPr>
                        <a:t>Production Reporting Help (20)</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extLst>
                  <a:ext uri="{0D108BD9-81ED-4DB2-BD59-A6C34878D82A}">
                    <a16:rowId xmlns:a16="http://schemas.microsoft.com/office/drawing/2014/main" val="3874525312"/>
                  </a:ext>
                </a:extLst>
              </a:tr>
              <a:tr h="84064">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rtl="0" fontAlgn="t"/>
                      <a:r>
                        <a:rPr lang="en-US" sz="850" u="none" strike="noStrike">
                          <a:effectLst/>
                        </a:rPr>
                        <a:t>Public Affairs (6)</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rtl="0" fontAlgn="t"/>
                      <a:r>
                        <a:rPr lang="en-US" sz="850" u="none" strike="noStrike">
                          <a:effectLst/>
                        </a:rPr>
                        <a:t>Reporter Letters (30)</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extLst>
                  <a:ext uri="{0D108BD9-81ED-4DB2-BD59-A6C34878D82A}">
                    <a16:rowId xmlns:a16="http://schemas.microsoft.com/office/drawing/2014/main" val="1358221463"/>
                  </a:ext>
                </a:extLst>
              </a:tr>
              <a:tr h="84064">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rtl="0" fontAlgn="t"/>
                      <a:r>
                        <a:rPr lang="en-US" sz="850" u="none" strike="noStrike">
                          <a:effectLst/>
                        </a:rPr>
                        <a:t>Tribal Assistance (46)</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extLst>
                  <a:ext uri="{0D108BD9-81ED-4DB2-BD59-A6C34878D82A}">
                    <a16:rowId xmlns:a16="http://schemas.microsoft.com/office/drawing/2014/main" val="3658376091"/>
                  </a:ext>
                </a:extLst>
              </a:tr>
              <a:tr h="168128">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rtl="0" fontAlgn="t"/>
                      <a:r>
                        <a:rPr lang="en-US" sz="850" u="none" strike="noStrike">
                          <a:effectLst/>
                        </a:rPr>
                        <a:t>Production Reporting Training Videos (31)</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extLst>
                  <a:ext uri="{0D108BD9-81ED-4DB2-BD59-A6C34878D82A}">
                    <a16:rowId xmlns:a16="http://schemas.microsoft.com/office/drawing/2014/main" val="2097176680"/>
                  </a:ext>
                </a:extLst>
              </a:tr>
              <a:tr h="168128">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rtl="0" fontAlgn="t"/>
                      <a:r>
                        <a:rPr lang="en-US" sz="850" u="none" strike="noStrike">
                          <a:effectLst/>
                        </a:rPr>
                        <a:t>Allottee Assistance (Overview) (41)</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extLst>
                  <a:ext uri="{0D108BD9-81ED-4DB2-BD59-A6C34878D82A}">
                    <a16:rowId xmlns:a16="http://schemas.microsoft.com/office/drawing/2014/main" val="2934719293"/>
                  </a:ext>
                </a:extLst>
              </a:tr>
              <a:tr h="168128">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rtl="0" fontAlgn="t"/>
                      <a:r>
                        <a:rPr lang="en-US" sz="850" u="none" strike="noStrike">
                          <a:effectLst/>
                        </a:rPr>
                        <a:t>Federal Indian Minerals Office- Background (44)</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extLst>
                  <a:ext uri="{0D108BD9-81ED-4DB2-BD59-A6C34878D82A}">
                    <a16:rowId xmlns:a16="http://schemas.microsoft.com/office/drawing/2014/main" val="958411738"/>
                  </a:ext>
                </a:extLst>
              </a:tr>
              <a:tr h="168128">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rtl="0" fontAlgn="t"/>
                      <a:r>
                        <a:rPr lang="en-US" sz="850" u="none" strike="noStrike">
                          <a:effectLst/>
                        </a:rPr>
                        <a:t>Royalty Reporting Training Videos (32)</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extLst>
                  <a:ext uri="{0D108BD9-81ED-4DB2-BD59-A6C34878D82A}">
                    <a16:rowId xmlns:a16="http://schemas.microsoft.com/office/drawing/2014/main" val="1731520578"/>
                  </a:ext>
                </a:extLst>
              </a:tr>
              <a:tr h="252191">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rtl="0" fontAlgn="t"/>
                      <a:r>
                        <a:rPr lang="en-US" sz="850" u="none" strike="noStrike">
                          <a:effectLst/>
                        </a:rPr>
                        <a:t>Cross-Referenced Lease &amp; Agreement Number Lists (54)</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extLst>
                  <a:ext uri="{0D108BD9-81ED-4DB2-BD59-A6C34878D82A}">
                    <a16:rowId xmlns:a16="http://schemas.microsoft.com/office/drawing/2014/main" val="3825704752"/>
                  </a:ext>
                </a:extLst>
              </a:tr>
              <a:tr h="168128">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rtl="0" fontAlgn="t"/>
                      <a:r>
                        <a:rPr lang="en-US" sz="850" u="none" strike="noStrike">
                          <a:effectLst/>
                        </a:rPr>
                        <a:t>Indian Energy Service Center (IESC) (45)</a:t>
                      </a:r>
                      <a:endParaRPr lang="en-US" sz="850" b="0" i="0" u="none" strike="noStrike">
                        <a:solidFill>
                          <a:srgbClr val="000000"/>
                        </a:solidFill>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tc>
                  <a:txBody>
                    <a:bodyPr/>
                    <a:lstStyle/>
                    <a:p>
                      <a:pPr algn="l" fontAlgn="b"/>
                      <a:endParaRPr lang="en-US" sz="850" b="0" i="0" u="none" strike="noStrike">
                        <a:effectLst/>
                        <a:latin typeface="Arial" panose="020B0604020202020204" pitchFamily="34" charset="0"/>
                      </a:endParaRPr>
                    </a:p>
                  </a:txBody>
                  <a:tcPr marL="3956" marR="3956" marT="3956" marB="0"/>
                </a:tc>
                <a:extLst>
                  <a:ext uri="{0D108BD9-81ED-4DB2-BD59-A6C34878D82A}">
                    <a16:rowId xmlns:a16="http://schemas.microsoft.com/office/drawing/2014/main" val="1469376494"/>
                  </a:ext>
                </a:extLst>
              </a:tr>
            </a:tbl>
          </a:graphicData>
        </a:graphic>
      </p:graphicFrame>
      <p:sp>
        <p:nvSpPr>
          <p:cNvPr id="5" name="Slide Number Placeholder 4">
            <a:extLst>
              <a:ext uri="{FF2B5EF4-FFF2-40B4-BE49-F238E27FC236}">
                <a16:creationId xmlns:a16="http://schemas.microsoft.com/office/drawing/2014/main" id="{FEAB4F92-8F52-4656-830E-106427AD309F}"/>
              </a:ext>
            </a:extLst>
          </p:cNvPr>
          <p:cNvSpPr>
            <a:spLocks noGrp="1"/>
          </p:cNvSpPr>
          <p:nvPr>
            <p:ph type="sldNum" idx="12"/>
          </p:nvPr>
        </p:nvSpPr>
        <p:spPr/>
        <p:txBody>
          <a:bodyPr/>
          <a:lstStyle/>
          <a:p>
            <a:fld id="{00000000-1234-1234-1234-123412341234}" type="slidenum">
              <a:rPr lang="en-US" smtClean="0"/>
              <a:pPr/>
              <a:t>26</a:t>
            </a:fld>
            <a:endParaRPr lang="en-US"/>
          </a:p>
        </p:txBody>
      </p:sp>
    </p:spTree>
    <p:extLst>
      <p:ext uri="{BB962C8B-B14F-4D97-AF65-F5344CB8AC3E}">
        <p14:creationId xmlns:p14="http://schemas.microsoft.com/office/powerpoint/2010/main" val="2055490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9040B-93FF-4E25-86B7-43E3657941A5}"/>
              </a:ext>
            </a:extLst>
          </p:cNvPr>
          <p:cNvSpPr>
            <a:spLocks noGrp="1"/>
          </p:cNvSpPr>
          <p:nvPr>
            <p:ph type="title"/>
          </p:nvPr>
        </p:nvSpPr>
        <p:spPr/>
        <p:txBody>
          <a:bodyPr/>
          <a:lstStyle/>
          <a:p>
            <a:r>
              <a:rPr lang="en-US"/>
              <a:t>Analysis across participants</a:t>
            </a:r>
          </a:p>
        </p:txBody>
      </p:sp>
      <p:sp>
        <p:nvSpPr>
          <p:cNvPr id="5" name="Text Placeholder 4">
            <a:extLst>
              <a:ext uri="{FF2B5EF4-FFF2-40B4-BE49-F238E27FC236}">
                <a16:creationId xmlns:a16="http://schemas.microsoft.com/office/drawing/2014/main" id="{F04B8394-1908-4BFC-B2AC-FA1B66AB9726}"/>
              </a:ext>
            </a:extLst>
          </p:cNvPr>
          <p:cNvSpPr>
            <a:spLocks noGrp="1"/>
          </p:cNvSpPr>
          <p:nvPr>
            <p:ph type="body" idx="1"/>
          </p:nvPr>
        </p:nvSpPr>
        <p:spPr/>
        <p:txBody>
          <a:bodyPr/>
          <a:lstStyle/>
          <a:p>
            <a:pPr marL="495296" indent="-342900">
              <a:buFont typeface="+mj-lt"/>
              <a:buAutoNum type="arabicPeriod"/>
            </a:pPr>
            <a:r>
              <a:rPr lang="en-US"/>
              <a:t>Normalize the categories by grouping similar categories across participants and coming up with a normalized name to use for the category.</a:t>
            </a:r>
          </a:p>
          <a:p>
            <a:pPr marL="495296" indent="-342900">
              <a:buFont typeface="+mj-lt"/>
              <a:buAutoNum type="arabicPeriod"/>
            </a:pPr>
            <a:r>
              <a:rPr lang="en-US"/>
              <a:t>Find and replace the raw category names with the normalized category names.</a:t>
            </a:r>
          </a:p>
          <a:p>
            <a:pPr marL="495296" indent="-342900">
              <a:buFont typeface="+mj-lt"/>
              <a:buAutoNum type="arabicPeriod"/>
            </a:pPr>
            <a:r>
              <a:rPr lang="en-US"/>
              <a:t>Look at what categories each card was placed in.</a:t>
            </a:r>
          </a:p>
          <a:p>
            <a:pPr marL="495296" indent="-342900">
              <a:buFont typeface="+mj-lt"/>
              <a:buAutoNum type="arabicPeriod"/>
            </a:pPr>
            <a:r>
              <a:rPr lang="en-US"/>
              <a:t>Come up with a structure that uses the most commonly used categories.</a:t>
            </a:r>
          </a:p>
          <a:p>
            <a:pPr marL="495296" indent="-342900">
              <a:buFont typeface="+mj-lt"/>
              <a:buAutoNum type="arabicPeriod"/>
            </a:pPr>
            <a:endParaRPr lang="en-US"/>
          </a:p>
        </p:txBody>
      </p:sp>
      <p:sp>
        <p:nvSpPr>
          <p:cNvPr id="3" name="Slide Number Placeholder 2">
            <a:extLst>
              <a:ext uri="{FF2B5EF4-FFF2-40B4-BE49-F238E27FC236}">
                <a16:creationId xmlns:a16="http://schemas.microsoft.com/office/drawing/2014/main" id="{6BF7F9D4-CD26-405B-B327-FF20D22C3913}"/>
              </a:ext>
            </a:extLst>
          </p:cNvPr>
          <p:cNvSpPr>
            <a:spLocks noGrp="1"/>
          </p:cNvSpPr>
          <p:nvPr>
            <p:ph type="sldNum" idx="12"/>
          </p:nvPr>
        </p:nvSpPr>
        <p:spPr/>
        <p:txBody>
          <a:bodyPr/>
          <a:lstStyle/>
          <a:p>
            <a:fld id="{00000000-1234-1234-1234-123412341234}" type="slidenum">
              <a:rPr lang="en-US" smtClean="0"/>
              <a:pPr/>
              <a:t>27</a:t>
            </a:fld>
            <a:endParaRPr lang="en-US"/>
          </a:p>
        </p:txBody>
      </p:sp>
    </p:spTree>
    <p:extLst>
      <p:ext uri="{BB962C8B-B14F-4D97-AF65-F5344CB8AC3E}">
        <p14:creationId xmlns:p14="http://schemas.microsoft.com/office/powerpoint/2010/main" val="11264845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05381BBC-95D4-4E4D-8BB3-9DF1DBB6BBC7}"/>
              </a:ext>
            </a:extLst>
          </p:cNvPr>
          <p:cNvSpPr>
            <a:spLocks noGrp="1"/>
          </p:cNvSpPr>
          <p:nvPr>
            <p:ph type="title"/>
          </p:nvPr>
        </p:nvSpPr>
        <p:spPr>
          <a:xfrm>
            <a:off x="47707" y="123149"/>
            <a:ext cx="10515600" cy="816189"/>
          </a:xfrm>
        </p:spPr>
        <p:txBody>
          <a:bodyPr/>
          <a:lstStyle/>
          <a:p>
            <a:r>
              <a:rPr lang="en-US"/>
              <a:t>Overall structure (11 participants)</a:t>
            </a:r>
          </a:p>
        </p:txBody>
      </p:sp>
      <p:graphicFrame>
        <p:nvGraphicFramePr>
          <p:cNvPr id="6" name="Table 5" descr="Key">
            <a:extLst>
              <a:ext uri="{FF2B5EF4-FFF2-40B4-BE49-F238E27FC236}">
                <a16:creationId xmlns:a16="http://schemas.microsoft.com/office/drawing/2014/main" id="{370C051D-EB8C-4D77-9CE0-17E1301BD443}"/>
              </a:ext>
            </a:extLst>
          </p:cNvPr>
          <p:cNvGraphicFramePr>
            <a:graphicFrameLocks noGrp="1"/>
          </p:cNvGraphicFramePr>
          <p:nvPr>
            <p:extLst>
              <p:ext uri="{D42A27DB-BD31-4B8C-83A1-F6EECF244321}">
                <p14:modId xmlns:p14="http://schemas.microsoft.com/office/powerpoint/2010/main" val="861272577"/>
              </p:ext>
            </p:extLst>
          </p:nvPr>
        </p:nvGraphicFramePr>
        <p:xfrm>
          <a:off x="10169350" y="105619"/>
          <a:ext cx="1783584" cy="828675"/>
        </p:xfrm>
        <a:graphic>
          <a:graphicData uri="http://schemas.openxmlformats.org/drawingml/2006/table">
            <a:tbl>
              <a:tblPr firstRow="1"/>
              <a:tblGrid>
                <a:gridCol w="1783584">
                  <a:extLst>
                    <a:ext uri="{9D8B030D-6E8A-4147-A177-3AD203B41FA5}">
                      <a16:colId xmlns:a16="http://schemas.microsoft.com/office/drawing/2014/main" val="582709804"/>
                    </a:ext>
                  </a:extLst>
                </a:gridCol>
              </a:tblGrid>
              <a:tr h="161925">
                <a:tc>
                  <a:txBody>
                    <a:bodyPr/>
                    <a:lstStyle/>
                    <a:p>
                      <a:pPr algn="l" fontAlgn="t"/>
                      <a:r>
                        <a:rPr lang="en-US" sz="1000" b="1" i="0" u="none" strike="noStrike">
                          <a:solidFill>
                            <a:schemeClr val="tx1"/>
                          </a:solidFill>
                          <a:effectLst/>
                          <a:latin typeface="Arial" panose="020B0604020202020204" pitchFamily="34" charset="0"/>
                        </a:rPr>
                        <a:t>Key</a:t>
                      </a:r>
                    </a:p>
                  </a:txBody>
                  <a:tcPr marL="9525" marR="9525" marT="9525" marB="0">
                    <a:lnL>
                      <a:noFill/>
                    </a:lnL>
                    <a:lnR>
                      <a:noFill/>
                    </a:lnR>
                    <a:lnT>
                      <a:noFill/>
                    </a:lnT>
                    <a:lnB>
                      <a:noFill/>
                    </a:lnB>
                    <a:noFill/>
                  </a:tcPr>
                </a:tc>
                <a:extLst>
                  <a:ext uri="{0D108BD9-81ED-4DB2-BD59-A6C34878D82A}">
                    <a16:rowId xmlns:a16="http://schemas.microsoft.com/office/drawing/2014/main" val="1475922033"/>
                  </a:ext>
                </a:extLst>
              </a:tr>
              <a:tr h="161925">
                <a:tc>
                  <a:txBody>
                    <a:bodyPr/>
                    <a:lstStyle/>
                    <a:p>
                      <a:pPr algn="l" fontAlgn="t"/>
                      <a:r>
                        <a:rPr lang="en-US" sz="1000" b="0" i="0" u="none" strike="noStrike">
                          <a:solidFill>
                            <a:srgbClr val="204620"/>
                          </a:solidFill>
                          <a:effectLst/>
                          <a:latin typeface="Arial" panose="020B0604020202020204" pitchFamily="34" charset="0"/>
                        </a:rPr>
                        <a:t>High agreement (&gt;80%)</a:t>
                      </a:r>
                    </a:p>
                  </a:txBody>
                  <a:tcPr marL="9525" marR="9525" marT="9525" marB="0">
                    <a:lnL>
                      <a:noFill/>
                    </a:lnL>
                    <a:lnR>
                      <a:noFill/>
                    </a:lnR>
                    <a:lnT>
                      <a:noFill/>
                    </a:lnT>
                    <a:lnB>
                      <a:noFill/>
                    </a:lnB>
                    <a:solidFill>
                      <a:srgbClr val="E7F9ED"/>
                    </a:solidFill>
                  </a:tcPr>
                </a:tc>
                <a:extLst>
                  <a:ext uri="{0D108BD9-81ED-4DB2-BD59-A6C34878D82A}">
                    <a16:rowId xmlns:a16="http://schemas.microsoft.com/office/drawing/2014/main" val="558910952"/>
                  </a:ext>
                </a:extLst>
              </a:tr>
              <a:tr h="190500">
                <a:tc>
                  <a:txBody>
                    <a:bodyPr/>
                    <a:lstStyle/>
                    <a:p>
                      <a:pPr algn="l" rtl="0" fontAlgn="t"/>
                      <a:r>
                        <a:rPr lang="en-US" sz="1100" b="0" i="0" u="none" strike="noStrike">
                          <a:solidFill>
                            <a:srgbClr val="76282C"/>
                          </a:solidFill>
                          <a:effectLst/>
                          <a:latin typeface="Calibri" panose="020F0502020204030204" pitchFamily="34" charset="0"/>
                        </a:rPr>
                        <a:t>Low agreement (&lt;30%)</a:t>
                      </a:r>
                    </a:p>
                  </a:txBody>
                  <a:tcPr marL="9525" marR="9525" marT="9525" marB="0">
                    <a:lnL>
                      <a:noFill/>
                    </a:lnL>
                    <a:lnR>
                      <a:noFill/>
                    </a:lnR>
                    <a:lnT>
                      <a:noFill/>
                    </a:lnT>
                    <a:lnB w="12700" cap="flat" cmpd="sng" algn="ctr">
                      <a:solidFill>
                        <a:schemeClr val="tx1"/>
                      </a:solidFill>
                      <a:prstDash val="solid"/>
                      <a:round/>
                      <a:headEnd type="none" w="med" len="med"/>
                      <a:tailEnd type="none" w="med" len="med"/>
                    </a:lnB>
                    <a:solidFill>
                      <a:srgbClr val="FFE0E5"/>
                    </a:solidFill>
                  </a:tcPr>
                </a:tc>
                <a:extLst>
                  <a:ext uri="{0D108BD9-81ED-4DB2-BD59-A6C34878D82A}">
                    <a16:rowId xmlns:a16="http://schemas.microsoft.com/office/drawing/2014/main" val="1026138613"/>
                  </a:ext>
                </a:extLst>
              </a:tr>
              <a:tr h="161925">
                <a:tc>
                  <a:txBody>
                    <a:bodyPr/>
                    <a:lstStyle/>
                    <a:p>
                      <a:pPr algn="l" rtl="0" fontAlgn="t"/>
                      <a:r>
                        <a:rPr lang="en-US" sz="1000" b="0" i="0" u="none" strike="noStrike">
                          <a:solidFill>
                            <a:schemeClr val="tx1"/>
                          </a:solidFill>
                          <a:effectLst/>
                          <a:latin typeface="Arial" panose="020B0604020202020204" pitchFamily="34" charset="0"/>
                        </a:rPr>
                        <a:t>Tie for most used category (thick border)</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28204760"/>
                  </a:ext>
                </a:extLst>
              </a:tr>
            </a:tbl>
          </a:graphicData>
        </a:graphic>
      </p:graphicFrame>
      <p:graphicFrame>
        <p:nvGraphicFramePr>
          <p:cNvPr id="2" name="Table 1" descr="Categories in the top row with cards in each category below.">
            <a:extLst>
              <a:ext uri="{FF2B5EF4-FFF2-40B4-BE49-F238E27FC236}">
                <a16:creationId xmlns:a16="http://schemas.microsoft.com/office/drawing/2014/main" id="{2A155A2A-740B-4542-8C90-32EB964D85CE}"/>
              </a:ext>
            </a:extLst>
          </p:cNvPr>
          <p:cNvGraphicFramePr>
            <a:graphicFrameLocks noGrp="1"/>
          </p:cNvGraphicFramePr>
          <p:nvPr>
            <p:extLst>
              <p:ext uri="{D42A27DB-BD31-4B8C-83A1-F6EECF244321}">
                <p14:modId xmlns:p14="http://schemas.microsoft.com/office/powerpoint/2010/main" val="1213484683"/>
              </p:ext>
            </p:extLst>
          </p:nvPr>
        </p:nvGraphicFramePr>
        <p:xfrm>
          <a:off x="210576" y="1043335"/>
          <a:ext cx="11803624" cy="5429655"/>
        </p:xfrm>
        <a:graphic>
          <a:graphicData uri="http://schemas.openxmlformats.org/drawingml/2006/table">
            <a:tbl>
              <a:tblPr firstRow="1"/>
              <a:tblGrid>
                <a:gridCol w="843116">
                  <a:extLst>
                    <a:ext uri="{9D8B030D-6E8A-4147-A177-3AD203B41FA5}">
                      <a16:colId xmlns:a16="http://schemas.microsoft.com/office/drawing/2014/main" val="439360316"/>
                    </a:ext>
                  </a:extLst>
                </a:gridCol>
                <a:gridCol w="843116">
                  <a:extLst>
                    <a:ext uri="{9D8B030D-6E8A-4147-A177-3AD203B41FA5}">
                      <a16:colId xmlns:a16="http://schemas.microsoft.com/office/drawing/2014/main" val="497476380"/>
                    </a:ext>
                  </a:extLst>
                </a:gridCol>
                <a:gridCol w="843116">
                  <a:extLst>
                    <a:ext uri="{9D8B030D-6E8A-4147-A177-3AD203B41FA5}">
                      <a16:colId xmlns:a16="http://schemas.microsoft.com/office/drawing/2014/main" val="257736993"/>
                    </a:ext>
                  </a:extLst>
                </a:gridCol>
                <a:gridCol w="843116">
                  <a:extLst>
                    <a:ext uri="{9D8B030D-6E8A-4147-A177-3AD203B41FA5}">
                      <a16:colId xmlns:a16="http://schemas.microsoft.com/office/drawing/2014/main" val="4123082085"/>
                    </a:ext>
                  </a:extLst>
                </a:gridCol>
                <a:gridCol w="843116">
                  <a:extLst>
                    <a:ext uri="{9D8B030D-6E8A-4147-A177-3AD203B41FA5}">
                      <a16:colId xmlns:a16="http://schemas.microsoft.com/office/drawing/2014/main" val="1202649890"/>
                    </a:ext>
                  </a:extLst>
                </a:gridCol>
                <a:gridCol w="843116">
                  <a:extLst>
                    <a:ext uri="{9D8B030D-6E8A-4147-A177-3AD203B41FA5}">
                      <a16:colId xmlns:a16="http://schemas.microsoft.com/office/drawing/2014/main" val="1071003432"/>
                    </a:ext>
                  </a:extLst>
                </a:gridCol>
                <a:gridCol w="843116">
                  <a:extLst>
                    <a:ext uri="{9D8B030D-6E8A-4147-A177-3AD203B41FA5}">
                      <a16:colId xmlns:a16="http://schemas.microsoft.com/office/drawing/2014/main" val="3528053995"/>
                    </a:ext>
                  </a:extLst>
                </a:gridCol>
                <a:gridCol w="843116">
                  <a:extLst>
                    <a:ext uri="{9D8B030D-6E8A-4147-A177-3AD203B41FA5}">
                      <a16:colId xmlns:a16="http://schemas.microsoft.com/office/drawing/2014/main" val="1750764125"/>
                    </a:ext>
                  </a:extLst>
                </a:gridCol>
                <a:gridCol w="843116">
                  <a:extLst>
                    <a:ext uri="{9D8B030D-6E8A-4147-A177-3AD203B41FA5}">
                      <a16:colId xmlns:a16="http://schemas.microsoft.com/office/drawing/2014/main" val="4115823299"/>
                    </a:ext>
                  </a:extLst>
                </a:gridCol>
                <a:gridCol w="843116">
                  <a:extLst>
                    <a:ext uri="{9D8B030D-6E8A-4147-A177-3AD203B41FA5}">
                      <a16:colId xmlns:a16="http://schemas.microsoft.com/office/drawing/2014/main" val="131688824"/>
                    </a:ext>
                  </a:extLst>
                </a:gridCol>
                <a:gridCol w="843116">
                  <a:extLst>
                    <a:ext uri="{9D8B030D-6E8A-4147-A177-3AD203B41FA5}">
                      <a16:colId xmlns:a16="http://schemas.microsoft.com/office/drawing/2014/main" val="1643276870"/>
                    </a:ext>
                  </a:extLst>
                </a:gridCol>
                <a:gridCol w="843116">
                  <a:extLst>
                    <a:ext uri="{9D8B030D-6E8A-4147-A177-3AD203B41FA5}">
                      <a16:colId xmlns:a16="http://schemas.microsoft.com/office/drawing/2014/main" val="384792993"/>
                    </a:ext>
                  </a:extLst>
                </a:gridCol>
                <a:gridCol w="843116">
                  <a:extLst>
                    <a:ext uri="{9D8B030D-6E8A-4147-A177-3AD203B41FA5}">
                      <a16:colId xmlns:a16="http://schemas.microsoft.com/office/drawing/2014/main" val="2171955176"/>
                    </a:ext>
                  </a:extLst>
                </a:gridCol>
                <a:gridCol w="843116">
                  <a:extLst>
                    <a:ext uri="{9D8B030D-6E8A-4147-A177-3AD203B41FA5}">
                      <a16:colId xmlns:a16="http://schemas.microsoft.com/office/drawing/2014/main" val="3182976899"/>
                    </a:ext>
                  </a:extLst>
                </a:gridCol>
              </a:tblGrid>
              <a:tr h="395998">
                <a:tc>
                  <a:txBody>
                    <a:bodyPr/>
                    <a:lstStyle/>
                    <a:p>
                      <a:pPr algn="l" fontAlgn="t"/>
                      <a:r>
                        <a:rPr lang="en-US" sz="800" b="1" i="0" u="none" strike="noStrike">
                          <a:effectLst/>
                          <a:latin typeface="Arial" panose="020B0604020202020204" pitchFamily="34" charset="0"/>
                        </a:rPr>
                        <a:t>Home/Header</a:t>
                      </a:r>
                    </a:p>
                  </a:txBody>
                  <a:tcPr marL="3691" marR="3691" marT="3691"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800" b="1" i="0" u="none" strike="noStrike">
                          <a:effectLst/>
                          <a:latin typeface="Arial" panose="020B0604020202020204" pitchFamily="34" charset="0"/>
                        </a:rPr>
                        <a:t>Production</a:t>
                      </a:r>
                    </a:p>
                  </a:txBody>
                  <a:tcPr marL="3691" marR="3691" marT="3691"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800" b="1" i="0" u="none" strike="noStrike">
                          <a:effectLst/>
                          <a:latin typeface="Arial" panose="020B0604020202020204" pitchFamily="34" charset="0"/>
                        </a:rPr>
                        <a:t>Royalty</a:t>
                      </a:r>
                    </a:p>
                  </a:txBody>
                  <a:tcPr marL="3691" marR="3691" marT="3691"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800" b="1" i="0" u="none" strike="noStrike">
                          <a:effectLst/>
                          <a:latin typeface="Arial" panose="020B0604020202020204" pitchFamily="34" charset="0"/>
                        </a:rPr>
                        <a:t>Solid Minerals</a:t>
                      </a:r>
                    </a:p>
                  </a:txBody>
                  <a:tcPr marL="3691" marR="3691" marT="3691"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800" b="1" i="0" u="none" strike="noStrike">
                          <a:effectLst/>
                          <a:latin typeface="Arial" panose="020B0604020202020204" pitchFamily="34" charset="0"/>
                        </a:rPr>
                        <a:t>Reporting</a:t>
                      </a:r>
                    </a:p>
                  </a:txBody>
                  <a:tcPr marL="3691" marR="3691" marT="3691"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800" b="1" i="0" u="none" strike="noStrike">
                          <a:effectLst/>
                          <a:latin typeface="Arial" panose="020B0604020202020204" pitchFamily="34" charset="0"/>
                        </a:rPr>
                        <a:t>New Reporter Setup</a:t>
                      </a:r>
                    </a:p>
                  </a:txBody>
                  <a:tcPr marL="3691" marR="3691" marT="3691"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800" b="1" i="0" u="none" strike="noStrike">
                          <a:effectLst/>
                          <a:latin typeface="Arial" panose="020B0604020202020204" pitchFamily="34" charset="0"/>
                        </a:rPr>
                        <a:t>Training &amp; Resources</a:t>
                      </a:r>
                    </a:p>
                  </a:txBody>
                  <a:tcPr marL="3691" marR="3691" marT="3691"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800" b="1" i="0" u="none" strike="noStrike">
                          <a:effectLst/>
                          <a:latin typeface="Arial" panose="020B0604020202020204" pitchFamily="34" charset="0"/>
                        </a:rPr>
                        <a:t>Indian</a:t>
                      </a:r>
                    </a:p>
                  </a:txBody>
                  <a:tcPr marL="3691" marR="3691" marT="3691"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800" b="1" i="0" u="none" strike="noStrike">
                          <a:effectLst/>
                          <a:latin typeface="Arial" panose="020B0604020202020204" pitchFamily="34" charset="0"/>
                        </a:rPr>
                        <a:t>Payment</a:t>
                      </a:r>
                    </a:p>
                  </a:txBody>
                  <a:tcPr marL="3691" marR="3691" marT="3691"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800" b="1" i="0" u="none" strike="noStrike">
                          <a:effectLst/>
                          <a:latin typeface="Arial" panose="020B0604020202020204" pitchFamily="34" charset="0"/>
                        </a:rPr>
                        <a:t>Forms</a:t>
                      </a:r>
                    </a:p>
                  </a:txBody>
                  <a:tcPr marL="3691" marR="3691" marT="3691"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800" b="1" i="0" u="none" strike="noStrike">
                          <a:effectLst/>
                          <a:latin typeface="Arial" panose="020B0604020202020204" pitchFamily="34" charset="0"/>
                        </a:rPr>
                        <a:t>Enforcement &amp; Appeals</a:t>
                      </a:r>
                    </a:p>
                  </a:txBody>
                  <a:tcPr marL="3691" marR="3691" marT="3691"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800" b="1" i="0" u="none" strike="noStrike">
                          <a:effectLst/>
                          <a:latin typeface="Arial" panose="020B0604020202020204" pitchFamily="34" charset="0"/>
                        </a:rPr>
                        <a:t>ONRR Communication</a:t>
                      </a:r>
                    </a:p>
                  </a:txBody>
                  <a:tcPr marL="3691" marR="3691" marT="3691"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800" b="1" i="0" u="none" strike="noStrike">
                          <a:effectLst/>
                          <a:latin typeface="Arial" panose="020B0604020202020204" pitchFamily="34" charset="0"/>
                        </a:rPr>
                        <a:t>About ONRR</a:t>
                      </a:r>
                    </a:p>
                  </a:txBody>
                  <a:tcPr marL="3691" marR="3691" marT="3691"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800" b="1" i="0" u="none" strike="noStrike" err="1">
                          <a:effectLst/>
                          <a:latin typeface="Arial" panose="020B0604020202020204" pitchFamily="34" charset="0"/>
                        </a:rPr>
                        <a:t>Misc</a:t>
                      </a:r>
                      <a:endParaRPr lang="en-US" sz="800" b="1" i="0" u="none" strike="noStrike">
                        <a:effectLst/>
                        <a:latin typeface="Arial" panose="020B0604020202020204" pitchFamily="34" charset="0"/>
                      </a:endParaRPr>
                    </a:p>
                  </a:txBody>
                  <a:tcPr marL="3691" marR="3691" marT="3691"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86708532"/>
                  </a:ext>
                </a:extLst>
              </a:tr>
              <a:tr h="655329">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Revenue Data Portal (53) (30%)</a:t>
                      </a:r>
                    </a:p>
                  </a:txBody>
                  <a:tcPr marL="3691" marR="3691" marT="3691" marB="0">
                    <a:lnL>
                      <a:noFill/>
                    </a:lnL>
                    <a:lnR>
                      <a:noFill/>
                    </a:lnR>
                    <a:lnT w="12700" cap="flat" cmpd="sng" algn="ctr">
                      <a:solidFill>
                        <a:schemeClr val="bg1">
                          <a:lumMod val="50000"/>
                        </a:schemeClr>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Production Reporting Help (20) (50%)</a:t>
                      </a:r>
                    </a:p>
                  </a:txBody>
                  <a:tcPr marL="3691" marR="3691" marT="3691" marB="0">
                    <a:lnL>
                      <a:noFill/>
                    </a:lnL>
                    <a:lnR>
                      <a:noFill/>
                    </a:lnR>
                    <a:lnT w="12700" cap="flat" cmpd="sng" algn="ctr">
                      <a:solidFill>
                        <a:schemeClr val="bg1">
                          <a:lumMod val="50000"/>
                        </a:schemeClr>
                      </a:solidFill>
                      <a:prstDash val="solid"/>
                      <a:round/>
                      <a:headEnd type="none" w="med" len="med"/>
                      <a:tailEnd type="none" w="med" len="med"/>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Royalty Reporting Help (21) (55%)</a:t>
                      </a:r>
                    </a:p>
                  </a:txBody>
                  <a:tcPr marL="3691" marR="3691" marT="3691" marB="0">
                    <a:lnL>
                      <a:noFill/>
                    </a:lnL>
                    <a:lnR>
                      <a:noFill/>
                    </a:lnR>
                    <a:lnT w="12700" cap="flat" cmpd="sng" algn="ctr">
                      <a:solidFill>
                        <a:schemeClr val="bg1">
                          <a:lumMod val="50000"/>
                        </a:schemeClr>
                      </a:solidFill>
                      <a:prstDash val="solid"/>
                      <a:round/>
                      <a:headEnd type="none" w="med" len="med"/>
                      <a:tailEnd type="none" w="med" len="med"/>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New Solid Minerals Reporters Checklist (19) (40%)</a:t>
                      </a:r>
                    </a:p>
                  </a:txBody>
                  <a:tcPr marL="3691" marR="3691" marT="3691" marB="0">
                    <a:lnL>
                      <a:noFill/>
                    </a:lnL>
                    <a:lnR>
                      <a:noFill/>
                    </a:lnR>
                    <a:lnT w="12700" cap="flat" cmpd="sng" algn="ctr">
                      <a:solidFill>
                        <a:schemeClr val="bg1">
                          <a:lumMod val="50000"/>
                        </a:schemeClr>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700" b="0" i="0" u="none" strike="noStrike">
                          <a:solidFill>
                            <a:srgbClr val="000000"/>
                          </a:solidFill>
                          <a:effectLst/>
                          <a:latin typeface="Arial" panose="020B0604020202020204" pitchFamily="34" charset="0"/>
                          <a:cs typeface="Arial" panose="020B0604020202020204" pitchFamily="34" charset="0"/>
                        </a:rPr>
                        <a:t>Disposition Codes (56) (50%)</a:t>
                      </a:r>
                    </a:p>
                  </a:txBody>
                  <a:tcPr marL="3691" marR="3691" marT="3691" marB="0">
                    <a:lnL>
                      <a:noFill/>
                    </a:lnL>
                    <a:lnR w="6350" cap="flat" cmpd="sng" algn="ctr">
                      <a:solidFill>
                        <a:srgbClr val="000000"/>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Addressee of Record Designation for Service of Official Correspondence Form (ONRR-4444) (49) (30%)</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Geothermal Payor Handbook (28) (50%)</a:t>
                      </a:r>
                    </a:p>
                  </a:txBody>
                  <a:tcPr marL="3691" marR="3691" marT="3691" marB="0">
                    <a:lnL w="6350" cap="flat" cmpd="sng" algn="ctr">
                      <a:solidFill>
                        <a:srgbClr val="000000"/>
                      </a:solid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a:noFill/>
                    </a:lnB>
                  </a:tcPr>
                </a:tc>
                <a:tc>
                  <a:txBody>
                    <a:bodyPr/>
                    <a:lstStyle/>
                    <a:p>
                      <a:pPr algn="l" rtl="0" fontAlgn="t"/>
                      <a:r>
                        <a:rPr lang="en-US" sz="700" b="0" i="0" u="none" strike="noStrike">
                          <a:solidFill>
                            <a:srgbClr val="204620"/>
                          </a:solidFill>
                          <a:effectLst/>
                          <a:latin typeface="Arial" panose="020B0604020202020204" pitchFamily="34" charset="0"/>
                          <a:cs typeface="Arial" panose="020B0604020202020204" pitchFamily="34" charset="0"/>
                        </a:rPr>
                        <a:t>Tribal Consultation (Consultation) (42) (80%)</a:t>
                      </a:r>
                    </a:p>
                  </a:txBody>
                  <a:tcPr marL="3691" marR="3691" marT="3691" marB="0">
                    <a:lnL>
                      <a:noFill/>
                    </a:lnL>
                    <a:lnR>
                      <a:noFill/>
                    </a:lnR>
                    <a:lnT w="12700" cap="flat" cmpd="sng" algn="ctr">
                      <a:solidFill>
                        <a:schemeClr val="bg1">
                          <a:lumMod val="50000"/>
                        </a:schemeClr>
                      </a:solidFill>
                      <a:prstDash val="solid"/>
                      <a:round/>
                      <a:headEnd type="none" w="med" len="med"/>
                      <a:tailEnd type="none" w="med" len="med"/>
                    </a:lnT>
                    <a:lnB>
                      <a:noFill/>
                    </a:lnB>
                    <a:solidFill>
                      <a:srgbClr val="E7F9ED"/>
                    </a:solidFill>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Payments (23) (50%)</a:t>
                      </a:r>
                    </a:p>
                  </a:txBody>
                  <a:tcPr marL="3691" marR="3691" marT="3691" marB="0">
                    <a:lnL>
                      <a:noFill/>
                    </a:lnL>
                    <a:lnR w="6350" cap="flat" cmpd="sng" algn="ctr">
                      <a:solidFill>
                        <a:srgbClr val="000000"/>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Addressee of Record Designation for Service of Official Correspondence Form (ONRR-4444) (49) (30%)</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r>
                        <a:rPr lang="en-US" sz="700" b="0" i="0" u="none" strike="noStrike">
                          <a:solidFill>
                            <a:srgbClr val="204620"/>
                          </a:solidFill>
                          <a:effectLst/>
                          <a:latin typeface="Arial" panose="020B0604020202020204" pitchFamily="34" charset="0"/>
                          <a:cs typeface="Arial" panose="020B0604020202020204" pitchFamily="34" charset="0"/>
                        </a:rPr>
                        <a:t>Appeals &amp; Sureties (36) (60%)</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a:noFill/>
                    </a:lnB>
                    <a:solidFill>
                      <a:srgbClr val="E7F9ED"/>
                    </a:solidFill>
                  </a:tcPr>
                </a:tc>
                <a:tc>
                  <a:txBody>
                    <a:bodyPr/>
                    <a:lstStyle/>
                    <a:p>
                      <a:pPr algn="l" fontAlgn="t"/>
                      <a:r>
                        <a:rPr lang="en-US" sz="700" b="0" i="0" u="none" strike="noStrike">
                          <a:effectLst/>
                          <a:latin typeface="Arial" panose="020B0604020202020204" pitchFamily="34" charset="0"/>
                          <a:cs typeface="Arial" panose="020B0604020202020204" pitchFamily="34" charset="0"/>
                        </a:rPr>
                        <a:t>Public Affairs (6) (30%)</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700" b="0" i="0" u="none" strike="noStrike">
                          <a:solidFill>
                            <a:srgbClr val="204620"/>
                          </a:solidFill>
                          <a:effectLst/>
                          <a:latin typeface="Arial" panose="020B0604020202020204" pitchFamily="34" charset="0"/>
                          <a:cs typeface="Arial" panose="020B0604020202020204" pitchFamily="34" charset="0"/>
                        </a:rPr>
                        <a:t>ONRR Organization Chart (1) (70%)</a:t>
                      </a:r>
                    </a:p>
                  </a:txBody>
                  <a:tcPr marL="3691" marR="3691" marT="3691" marB="0">
                    <a:lnL w="6350" cap="flat" cmpd="sng" algn="ctr">
                      <a:solidFill>
                        <a:srgbClr val="000000"/>
                      </a:solid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a:noFill/>
                    </a:lnB>
                    <a:solidFill>
                      <a:srgbClr val="E7F9ED"/>
                    </a:solidFill>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Compliance Overview (35) (33%)</a:t>
                      </a:r>
                    </a:p>
                  </a:txBody>
                  <a:tcPr marL="3691" marR="3691" marT="3691" marB="0">
                    <a:lnL>
                      <a:noFill/>
                    </a:lnL>
                    <a:lnR>
                      <a:noFill/>
                    </a:lnR>
                    <a:lnT w="12700" cap="flat" cmpd="sng" algn="ctr">
                      <a:solidFill>
                        <a:schemeClr val="bg1">
                          <a:lumMod val="50000"/>
                        </a:schemeClr>
                      </a:solidFill>
                      <a:prstDash val="solid"/>
                      <a:round/>
                      <a:headEnd type="none" w="med" len="med"/>
                      <a:tailEnd type="none" w="med" len="med"/>
                    </a:lnT>
                    <a:lnB>
                      <a:noFill/>
                    </a:lnB>
                  </a:tcPr>
                </a:tc>
                <a:extLst>
                  <a:ext uri="{0D108BD9-81ED-4DB2-BD59-A6C34878D82A}">
                    <a16:rowId xmlns:a16="http://schemas.microsoft.com/office/drawing/2014/main" val="4186923689"/>
                  </a:ext>
                </a:extLst>
              </a:tr>
              <a:tr h="565383">
                <a:tc>
                  <a:txBody>
                    <a:bodyPr/>
                    <a:lstStyle/>
                    <a:p>
                      <a:pPr algn="l" rtl="0" fontAlgn="t"/>
                      <a:r>
                        <a:rPr lang="en-US" sz="700" b="0" i="0" u="none" strike="noStrike">
                          <a:solidFill>
                            <a:srgbClr val="76282C"/>
                          </a:solidFill>
                          <a:effectLst/>
                          <a:latin typeface="Arial" panose="020B0604020202020204" pitchFamily="34" charset="0"/>
                          <a:cs typeface="Arial" panose="020B0604020202020204" pitchFamily="34" charset="0"/>
                        </a:rPr>
                        <a:t>Data Warehouse Portal (51) (27%)</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0E5"/>
                    </a:solidFill>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Production Reporting Training &amp; Resources Videos (31) (50%)</a:t>
                      </a:r>
                    </a:p>
                  </a:txBody>
                  <a:tcPr marL="3691" marR="3691" marT="3691" marB="0">
                    <a:lnL w="6350" cap="flat" cmpd="sng" algn="ctr">
                      <a:solidFill>
                        <a:srgbClr val="000000"/>
                      </a:solidFill>
                      <a:prstDash val="solid"/>
                      <a:round/>
                      <a:headEnd type="none" w="med" len="med"/>
                      <a:tailEnd type="none" w="med" len="med"/>
                    </a:lnL>
                    <a:lnR>
                      <a:noFill/>
                    </a:lnR>
                    <a:lnT>
                      <a:noFill/>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Royalty Reporting Training &amp; Resources Videos (32) (55%)</a:t>
                      </a:r>
                    </a:p>
                  </a:txBody>
                  <a:tcPr marL="3691" marR="3691" marT="3691" marB="0">
                    <a:lnL>
                      <a:noFill/>
                    </a:lnL>
                    <a:lnR w="6350" cap="flat" cmpd="sng" algn="ctr">
                      <a:solidFill>
                        <a:srgbClr val="000000"/>
                      </a:solidFill>
                      <a:prstDash val="solid"/>
                      <a:round/>
                      <a:headEnd type="none" w="med" len="med"/>
                      <a:tailEnd type="none" w="med" len="med"/>
                    </a:lnR>
                    <a:lnT>
                      <a:noFill/>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Solid Minerals Reporter Handbook (27) (40%)</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Cross-Referenced Lease &amp; Agreement Number Lists (54) (44%)</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Designation Form for Royalty Payment Responsibility Form (ONRR-4425) (50) (30%)</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New Production Reporter Checklist (17) (44%)</a:t>
                      </a:r>
                    </a:p>
                  </a:txBody>
                  <a:tcPr marL="3691" marR="3691" marT="3691" marB="0">
                    <a:lnL w="6350" cap="flat" cmpd="sng" algn="ctr">
                      <a:solidFill>
                        <a:srgbClr val="000000"/>
                      </a:solidFill>
                      <a:prstDash val="solid"/>
                      <a:round/>
                      <a:headEnd type="none" w="med" len="med"/>
                      <a:tailEnd type="none" w="med" len="med"/>
                    </a:lnL>
                    <a:lnR>
                      <a:noFill/>
                    </a:lnR>
                    <a:lnT>
                      <a:noFill/>
                    </a:lnT>
                    <a:lnB>
                      <a:noFill/>
                    </a:lnB>
                  </a:tcPr>
                </a:tc>
                <a:tc>
                  <a:txBody>
                    <a:bodyPr/>
                    <a:lstStyle/>
                    <a:p>
                      <a:pPr algn="l" rtl="0" fontAlgn="t"/>
                      <a:r>
                        <a:rPr lang="en-US" sz="700" b="0" i="0" u="none" strike="noStrike">
                          <a:solidFill>
                            <a:srgbClr val="204620"/>
                          </a:solidFill>
                          <a:effectLst/>
                          <a:latin typeface="Arial" panose="020B0604020202020204" pitchFamily="34" charset="0"/>
                          <a:cs typeface="Arial" panose="020B0604020202020204" pitchFamily="34" charset="0"/>
                        </a:rPr>
                        <a:t>Tribal Assistance (46) (80%)</a:t>
                      </a:r>
                    </a:p>
                  </a:txBody>
                  <a:tcPr marL="3691" marR="3691" marT="3691" marB="0">
                    <a:lnL>
                      <a:noFill/>
                    </a:lnL>
                    <a:lnR>
                      <a:noFill/>
                    </a:lnR>
                    <a:lnT>
                      <a:noFill/>
                    </a:lnT>
                    <a:lnB>
                      <a:noFill/>
                    </a:lnB>
                    <a:solidFill>
                      <a:srgbClr val="E7F9ED"/>
                    </a:solidFill>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Late Payment &amp; Underpayment Interest Tables (Late Payment Interest) (24) (40%)</a:t>
                      </a:r>
                    </a:p>
                  </a:txBody>
                  <a:tcPr marL="3691" marR="3691" marT="3691" marB="0">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Designation Form for Royalty Payment Responsibility Form (ONRR-4425) (50) (30%)</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Civil Penalties (38) (50%)</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Press Releases (8) (30%)</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700" b="0" i="0" u="none" strike="noStrike">
                          <a:solidFill>
                            <a:srgbClr val="204620"/>
                          </a:solidFill>
                          <a:effectLst/>
                          <a:latin typeface="Arial" panose="020B0604020202020204" pitchFamily="34" charset="0"/>
                          <a:cs typeface="Arial" panose="020B0604020202020204" pitchFamily="34" charset="0"/>
                        </a:rPr>
                        <a:t>About ONRR (2) (70%)</a:t>
                      </a:r>
                    </a:p>
                  </a:txBody>
                  <a:tcPr marL="3691" marR="3691" marT="3691" marB="0">
                    <a:lnL w="6350" cap="flat" cmpd="sng" algn="ctr">
                      <a:solidFill>
                        <a:srgbClr val="000000"/>
                      </a:solidFill>
                      <a:prstDash val="solid"/>
                      <a:round/>
                      <a:headEnd type="none" w="med" len="med"/>
                      <a:tailEnd type="none" w="med" len="med"/>
                    </a:lnL>
                    <a:lnR>
                      <a:noFill/>
                    </a:lnR>
                    <a:lnT>
                      <a:noFill/>
                    </a:lnT>
                    <a:lnB>
                      <a:noFill/>
                    </a:lnB>
                    <a:solidFill>
                      <a:srgbClr val="E7F9ED"/>
                    </a:solidFill>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Cooperative Agreements for Delegated Authority (STRAC) (39) (33%)</a:t>
                      </a:r>
                    </a:p>
                  </a:txBody>
                  <a:tcPr marL="3691" marR="3691" marT="3691" marB="0">
                    <a:lnL>
                      <a:noFill/>
                    </a:lnL>
                    <a:lnR>
                      <a:noFill/>
                    </a:lnR>
                    <a:lnT>
                      <a:noFill/>
                    </a:lnT>
                    <a:lnB>
                      <a:noFill/>
                    </a:lnB>
                  </a:tcPr>
                </a:tc>
                <a:extLst>
                  <a:ext uri="{0D108BD9-81ED-4DB2-BD59-A6C34878D82A}">
                    <a16:rowId xmlns:a16="http://schemas.microsoft.com/office/drawing/2014/main" val="3006198374"/>
                  </a:ext>
                </a:extLst>
              </a:tr>
              <a:tr h="513984">
                <a:tc>
                  <a:txBody>
                    <a:bodyPr/>
                    <a:lstStyle/>
                    <a:p>
                      <a:pPr algn="l" rtl="0" fontAlgn="t"/>
                      <a:r>
                        <a:rPr lang="en-US" sz="700" b="0" i="0" u="none" strike="noStrike">
                          <a:solidFill>
                            <a:srgbClr val="76282C"/>
                          </a:solidFill>
                          <a:effectLst/>
                          <a:latin typeface="Arial" panose="020B0604020202020204" pitchFamily="34" charset="0"/>
                          <a:cs typeface="Arial" panose="020B0604020202020204" pitchFamily="34" charset="0"/>
                        </a:rPr>
                        <a:t>eCommerce (52) (27%)</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0E5"/>
                    </a:solidFill>
                  </a:tcPr>
                </a:tc>
                <a:tc>
                  <a:txBody>
                    <a:bodyPr/>
                    <a:lstStyle/>
                    <a:p>
                      <a:pPr algn="l" fontAlgn="t"/>
                      <a:r>
                        <a:rPr lang="en-US" sz="700" b="0" i="0" u="none" strike="noStrike">
                          <a:solidFill>
                            <a:srgbClr val="000000"/>
                          </a:solidFill>
                          <a:effectLst/>
                          <a:latin typeface="Arial" panose="020B0604020202020204" pitchFamily="34" charset="0"/>
                          <a:cs typeface="Arial" panose="020B0604020202020204" pitchFamily="34" charset="0"/>
                        </a:rPr>
                        <a:t>Oil and Gas Operations Report Form (OGOR) (55) (50%)</a:t>
                      </a:r>
                    </a:p>
                  </a:txBody>
                  <a:tcPr marL="3691" marR="3691" marT="3691" marB="0">
                    <a:lnL w="6350" cap="flat" cmpd="sng" algn="ctr">
                      <a:solidFill>
                        <a:srgbClr val="000000"/>
                      </a:solidFill>
                      <a:prstDash val="solid"/>
                      <a:round/>
                      <a:headEnd type="none" w="med" len="med"/>
                      <a:tailEnd type="none" w="med" len="med"/>
                    </a:lnL>
                    <a:lnR>
                      <a:noFill/>
                    </a:lnR>
                    <a:lnT>
                      <a:noFill/>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Report of Sales and Royalty Remittance Form (MMS-2014) (48) (55%)</a:t>
                      </a:r>
                    </a:p>
                  </a:txBody>
                  <a:tcPr marL="3691" marR="3691" marT="3691" marB="0">
                    <a:lnL>
                      <a:noFill/>
                    </a:lnL>
                    <a:lnR>
                      <a:noFill/>
                    </a:lnR>
                    <a:lnT>
                      <a:noFill/>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Solid Minerals Reporting Help (22) (36%)</a:t>
                      </a:r>
                    </a:p>
                  </a:txBody>
                  <a:tcPr marL="3691" marR="3691" marT="3691" marB="0">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l" rtl="0" fontAlgn="t"/>
                      <a:r>
                        <a:rPr lang="en-US" sz="700" b="0" i="0" u="none" strike="noStrike">
                          <a:solidFill>
                            <a:srgbClr val="76282C"/>
                          </a:solidFill>
                          <a:effectLst/>
                          <a:latin typeface="Arial" panose="020B0604020202020204" pitchFamily="34" charset="0"/>
                          <a:cs typeface="Arial" panose="020B0604020202020204" pitchFamily="34" charset="0"/>
                        </a:rPr>
                        <a:t>External MRMSS Application Request Form (EMARF) (47) (27%)</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0E5"/>
                    </a:solidFill>
                  </a:tcPr>
                </a:tc>
                <a:tc>
                  <a:txBody>
                    <a:bodyPr/>
                    <a:lstStyle/>
                    <a:p>
                      <a:pPr algn="l" rtl="0" fontAlgn="t"/>
                      <a:r>
                        <a:rPr lang="en-US" sz="700" b="0" i="0" u="none" strike="noStrike">
                          <a:solidFill>
                            <a:srgbClr val="76282C"/>
                          </a:solidFill>
                          <a:effectLst/>
                          <a:latin typeface="Arial" panose="020B0604020202020204" pitchFamily="34" charset="0"/>
                          <a:cs typeface="Arial" panose="020B0604020202020204" pitchFamily="34" charset="0"/>
                        </a:rPr>
                        <a:t>External MRMSS Application Request Form (EMARF) (47) (27%)</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0E5"/>
                    </a:solidFill>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New Royalty Reporter/Payor Checklist (18) (44%)</a:t>
                      </a:r>
                    </a:p>
                  </a:txBody>
                  <a:tcPr marL="3691" marR="3691" marT="3691" marB="0">
                    <a:lnL w="6350" cap="flat" cmpd="sng" algn="ctr">
                      <a:solidFill>
                        <a:srgbClr val="000000"/>
                      </a:solidFill>
                      <a:prstDash val="solid"/>
                      <a:round/>
                      <a:headEnd type="none" w="med" len="med"/>
                      <a:tailEnd type="none" w="med" len="med"/>
                    </a:lnL>
                    <a:lnR>
                      <a:noFill/>
                    </a:lnR>
                    <a:lnT>
                      <a:noFill/>
                    </a:lnT>
                    <a:lnB>
                      <a:noFill/>
                    </a:lnB>
                  </a:tcPr>
                </a:tc>
                <a:tc>
                  <a:txBody>
                    <a:bodyPr/>
                    <a:lstStyle/>
                    <a:p>
                      <a:pPr algn="l" rtl="0" fontAlgn="t"/>
                      <a:r>
                        <a:rPr lang="en-US" sz="700" b="0" i="0" u="none" strike="noStrike">
                          <a:solidFill>
                            <a:srgbClr val="204620"/>
                          </a:solidFill>
                          <a:effectLst/>
                          <a:latin typeface="Arial" panose="020B0604020202020204" pitchFamily="34" charset="0"/>
                          <a:cs typeface="Arial" panose="020B0604020202020204" pitchFamily="34" charset="0"/>
                        </a:rPr>
                        <a:t>Federal Indian Minerals Office- Background (44) (70%)</a:t>
                      </a:r>
                    </a:p>
                  </a:txBody>
                  <a:tcPr marL="3691" marR="3691" marT="3691" marB="0">
                    <a:lnL>
                      <a:noFill/>
                    </a:lnL>
                    <a:lnR w="6350" cap="flat" cmpd="sng" algn="ctr">
                      <a:solidFill>
                        <a:srgbClr val="000000"/>
                      </a:solidFill>
                      <a:prstDash val="solid"/>
                      <a:round/>
                      <a:headEnd type="none" w="med" len="med"/>
                      <a:tailEnd type="none" w="med" len="med"/>
                    </a:lnR>
                    <a:lnT>
                      <a:noFill/>
                    </a:lnT>
                    <a:lnB>
                      <a:noFill/>
                    </a:lnB>
                    <a:solidFill>
                      <a:srgbClr val="E7F9ED"/>
                    </a:solidFill>
                  </a:tcPr>
                </a:tc>
                <a:tc>
                  <a:txBody>
                    <a:bodyPr/>
                    <a:lstStyle/>
                    <a:p>
                      <a:pPr algn="l" rtl="0" fontAlgn="t"/>
                      <a:r>
                        <a:rPr lang="en-US" sz="700" b="0" i="0" u="none" strike="noStrike">
                          <a:solidFill>
                            <a:srgbClr val="76282C"/>
                          </a:solidFill>
                          <a:effectLst/>
                          <a:latin typeface="Arial" panose="020B0604020202020204" pitchFamily="34" charset="0"/>
                          <a:cs typeface="Arial" panose="020B0604020202020204" pitchFamily="34" charset="0"/>
                        </a:rPr>
                        <a:t>eCommerce (52) (27%)</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0E5"/>
                    </a:solidFill>
                  </a:tcPr>
                </a:tc>
                <a:tc>
                  <a:txBody>
                    <a:bodyPr/>
                    <a:lstStyle/>
                    <a:p>
                      <a:pPr algn="l" rtl="0" fontAlgn="t"/>
                      <a:r>
                        <a:rPr lang="en-US" sz="700" b="0" i="0" u="none" strike="noStrike">
                          <a:solidFill>
                            <a:srgbClr val="76282C"/>
                          </a:solidFill>
                          <a:effectLst/>
                          <a:latin typeface="Arial" panose="020B0604020202020204" pitchFamily="34" charset="0"/>
                          <a:cs typeface="Arial" panose="020B0604020202020204" pitchFamily="34" charset="0"/>
                        </a:rPr>
                        <a:t>External MRMSS Application Request Form (EMARF) (47) (27%)</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0E5"/>
                    </a:solidFill>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Treasury Referrals (40) (44%)</a:t>
                      </a:r>
                    </a:p>
                  </a:txBody>
                  <a:tcPr marL="3691" marR="3691" marT="3691" marB="0">
                    <a:lnL w="6350" cap="flat" cmpd="sng" algn="ctr">
                      <a:solidFill>
                        <a:srgbClr val="000000"/>
                      </a:solidFill>
                      <a:prstDash val="solid"/>
                      <a:round/>
                      <a:headEnd type="none" w="med" len="med"/>
                      <a:tailEnd type="none" w="med" len="med"/>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l" rtl="0" fontAlgn="t"/>
                      <a:r>
                        <a:rPr lang="en-US" sz="700" b="0" i="0" u="none" strike="noStrike">
                          <a:solidFill>
                            <a:srgbClr val="204620"/>
                          </a:solidFill>
                          <a:effectLst/>
                          <a:latin typeface="Arial" panose="020B0604020202020204" pitchFamily="34" charset="0"/>
                          <a:cs typeface="Arial" panose="020B0604020202020204" pitchFamily="34" charset="0"/>
                        </a:rPr>
                        <a:t>Leadership (5) (70%)</a:t>
                      </a:r>
                    </a:p>
                  </a:txBody>
                  <a:tcPr marL="3691" marR="3691" marT="3691" marB="0">
                    <a:lnL>
                      <a:noFill/>
                    </a:lnL>
                    <a:lnR>
                      <a:noFill/>
                    </a:lnR>
                    <a:lnT>
                      <a:noFill/>
                    </a:lnT>
                    <a:lnB>
                      <a:noFill/>
                    </a:lnB>
                    <a:solidFill>
                      <a:srgbClr val="E7F9ED"/>
                    </a:solidFill>
                  </a:tcPr>
                </a:tc>
                <a:tc>
                  <a:txBody>
                    <a:bodyPr/>
                    <a:lstStyle/>
                    <a:p>
                      <a:pPr algn="l" rtl="0" fontAlgn="t"/>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extLst>
                  <a:ext uri="{0D108BD9-81ED-4DB2-BD59-A6C34878D82A}">
                    <a16:rowId xmlns:a16="http://schemas.microsoft.com/office/drawing/2014/main" val="1831670879"/>
                  </a:ext>
                </a:extLst>
              </a:tr>
              <a:tr h="376922">
                <a:tc>
                  <a:txBody>
                    <a:bodyPr/>
                    <a:lstStyle/>
                    <a:p>
                      <a:pPr algn="l" rtl="0" fontAlgn="t"/>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691" marR="3691" marT="3691"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Production Reporter Handbook (26) (45%)</a:t>
                      </a:r>
                    </a:p>
                  </a:txBody>
                  <a:tcPr marL="3691" marR="3691" marT="3691"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Revenue Reporter Handbook (25) (45%)</a:t>
                      </a:r>
                    </a:p>
                  </a:txBody>
                  <a:tcPr marL="3691" marR="3691" marT="3691" marB="0">
                    <a:lnL>
                      <a:noFill/>
                    </a:lnL>
                    <a:lnR>
                      <a:noFill/>
                    </a:lnR>
                    <a:lnT>
                      <a:noFill/>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Solid Minerals Reporting Training &amp; Resources Videos (33) (36%)</a:t>
                      </a:r>
                    </a:p>
                  </a:txBody>
                  <a:tcPr marL="3691" marR="3691" marT="3691" marB="0">
                    <a:lnL>
                      <a:noFill/>
                    </a:lnL>
                    <a:lnR>
                      <a:noFill/>
                    </a:lnR>
                    <a:lnT>
                      <a:noFill/>
                    </a:lnT>
                    <a:lnB>
                      <a:noFill/>
                    </a:lnB>
                  </a:tcPr>
                </a:tc>
                <a:tc>
                  <a:txBody>
                    <a:bodyPr/>
                    <a:lstStyle/>
                    <a:p>
                      <a:pPr algn="l" rtl="0" fontAlgn="t"/>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691" marR="3691" marT="3691"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l" rtl="0" fontAlgn="t"/>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691" marR="3691" marT="3691"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Oil and Gas Indian Payor Handbook (29) (40%)</a:t>
                      </a:r>
                    </a:p>
                  </a:txBody>
                  <a:tcPr marL="3691" marR="3691" marT="3691"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l" rtl="0" fontAlgn="t"/>
                      <a:r>
                        <a:rPr lang="en-US" sz="700" b="0" i="0" u="none" strike="noStrike">
                          <a:solidFill>
                            <a:srgbClr val="204620"/>
                          </a:solidFill>
                          <a:effectLst/>
                          <a:latin typeface="Arial" panose="020B0604020202020204" pitchFamily="34" charset="0"/>
                          <a:cs typeface="Arial" panose="020B0604020202020204" pitchFamily="34" charset="0"/>
                        </a:rPr>
                        <a:t>Indian Energy Service Center (IESC) (45) (70%)</a:t>
                      </a:r>
                    </a:p>
                  </a:txBody>
                  <a:tcPr marL="3691" marR="3691" marT="3691" marB="0">
                    <a:lnL>
                      <a:noFill/>
                    </a:lnL>
                    <a:lnR>
                      <a:noFill/>
                    </a:lnR>
                    <a:lnT>
                      <a:noFill/>
                    </a:lnT>
                    <a:lnB>
                      <a:noFill/>
                    </a:lnB>
                    <a:solidFill>
                      <a:srgbClr val="E7F9ED"/>
                    </a:solidFill>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l" rtl="0" fontAlgn="t"/>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691" marR="3691" marT="3691"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Bankruptcies (37) (40%)</a:t>
                      </a:r>
                    </a:p>
                  </a:txBody>
                  <a:tcPr marL="3691" marR="3691" marT="3691"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rtl="0" fontAlgn="t"/>
                      <a:r>
                        <a:rPr lang="en-US" sz="700" b="0" i="0" u="none" strike="noStrike">
                          <a:solidFill>
                            <a:srgbClr val="204620"/>
                          </a:solidFill>
                          <a:effectLst/>
                          <a:latin typeface="Arial" panose="020B0604020202020204" pitchFamily="34" charset="0"/>
                          <a:cs typeface="Arial" panose="020B0604020202020204" pitchFamily="34" charset="0"/>
                        </a:rPr>
                        <a:t>Office Locations (7) (67%)</a:t>
                      </a:r>
                    </a:p>
                  </a:txBody>
                  <a:tcPr marL="3691" marR="3691" marT="3691" marB="0">
                    <a:lnL>
                      <a:noFill/>
                    </a:lnL>
                    <a:lnR>
                      <a:noFill/>
                    </a:lnR>
                    <a:lnT>
                      <a:noFill/>
                    </a:lnT>
                    <a:lnB>
                      <a:noFill/>
                    </a:lnB>
                    <a:solidFill>
                      <a:srgbClr val="E7F9ED"/>
                    </a:solidFill>
                  </a:tcPr>
                </a:tc>
                <a:tc>
                  <a:txBody>
                    <a:bodyPr/>
                    <a:lstStyle/>
                    <a:p>
                      <a:pPr algn="l" rtl="0" fontAlgn="t"/>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extLst>
                  <a:ext uri="{0D108BD9-81ED-4DB2-BD59-A6C34878D82A}">
                    <a16:rowId xmlns:a16="http://schemas.microsoft.com/office/drawing/2014/main" val="826820903"/>
                  </a:ext>
                </a:extLst>
              </a:tr>
              <a:tr h="411187">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w="6350" cap="flat" cmpd="sng" algn="ctr">
                      <a:solidFill>
                        <a:srgbClr val="000000"/>
                      </a:solidFill>
                      <a:prstDash val="solid"/>
                      <a:round/>
                      <a:headEnd type="none" w="med" len="med"/>
                      <a:tailEnd type="none" w="med" len="med"/>
                    </a:lnR>
                    <a:lnT>
                      <a:noFill/>
                    </a:lnT>
                    <a:lnB>
                      <a:noFill/>
                    </a:lnB>
                  </a:tcPr>
                </a:tc>
                <a:tc>
                  <a:txBody>
                    <a:bodyPr/>
                    <a:lstStyle/>
                    <a:p>
                      <a:pPr algn="l" rtl="0" fontAlgn="t"/>
                      <a:r>
                        <a:rPr lang="en-US" sz="700" b="0" i="0" u="none" strike="noStrike">
                          <a:solidFill>
                            <a:srgbClr val="76282C"/>
                          </a:solidFill>
                          <a:effectLst/>
                          <a:latin typeface="Arial" panose="020B0604020202020204" pitchFamily="34" charset="0"/>
                          <a:cs typeface="Arial" panose="020B0604020202020204" pitchFamily="34" charset="0"/>
                        </a:rPr>
                        <a:t>Data Warehouse Portal (51) (27%)</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0E5"/>
                    </a:solidFill>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NYMEX Oil Prices (14) (40%)</a:t>
                      </a:r>
                    </a:p>
                  </a:txBody>
                  <a:tcPr marL="3691" marR="3691" marT="3691" marB="0">
                    <a:lnL w="6350" cap="flat" cmpd="sng" algn="ctr">
                      <a:solidFill>
                        <a:srgbClr val="000000"/>
                      </a:solidFill>
                      <a:prstDash val="solid"/>
                      <a:round/>
                      <a:headEnd type="none" w="med" len="med"/>
                      <a:tailEnd type="none" w="med" len="med"/>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w="6350" cap="flat" cmpd="sng" algn="ctr">
                      <a:solidFill>
                        <a:srgbClr val="000000"/>
                      </a:solidFill>
                      <a:prstDash val="solid"/>
                      <a:round/>
                      <a:headEnd type="none" w="med" len="med"/>
                      <a:tailEnd type="none" w="med" len="med"/>
                    </a:lnR>
                    <a:lnT>
                      <a:noFill/>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Solid Minerals Reporter Handbook (27) (40%)</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r>
                        <a:rPr lang="en-US" sz="700" b="0" i="0" u="none" strike="noStrike">
                          <a:solidFill>
                            <a:srgbClr val="204620"/>
                          </a:solidFill>
                          <a:effectLst/>
                          <a:latin typeface="Arial" panose="020B0604020202020204" pitchFamily="34" charset="0"/>
                          <a:cs typeface="Arial" panose="020B0604020202020204" pitchFamily="34" charset="0"/>
                        </a:rPr>
                        <a:t>Indian Index Zones Natural Gas Price (Indian Gas Index Zone) (10) (60%)</a:t>
                      </a:r>
                    </a:p>
                  </a:txBody>
                  <a:tcPr marL="3691" marR="3691" marT="3691" marB="0">
                    <a:lnL w="6350" cap="flat" cmpd="sng" algn="ctr">
                      <a:solidFill>
                        <a:srgbClr val="000000"/>
                      </a:solidFill>
                      <a:prstDash val="solid"/>
                      <a:round/>
                      <a:headEnd type="none" w="med" len="med"/>
                      <a:tailEnd type="none" w="med" len="med"/>
                    </a:lnL>
                    <a:lnR>
                      <a:noFill/>
                    </a:lnR>
                    <a:lnT>
                      <a:noFill/>
                    </a:lnT>
                    <a:lnB>
                      <a:noFill/>
                    </a:lnB>
                    <a:solidFill>
                      <a:srgbClr val="E7F9ED"/>
                    </a:solidFill>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w="6350" cap="flat" cmpd="sng" algn="ctr">
                      <a:solidFill>
                        <a:srgbClr val="000000"/>
                      </a:solidFill>
                      <a:prstDash val="solid"/>
                      <a:round/>
                      <a:headEnd type="none" w="med" len="med"/>
                      <a:tailEnd type="none" w="med" len="med"/>
                    </a:lnR>
                    <a:lnT>
                      <a:noFill/>
                    </a:lnT>
                    <a:lnB>
                      <a:noFill/>
                    </a:lnB>
                  </a:tcPr>
                </a:tc>
                <a:tc>
                  <a:txBody>
                    <a:bodyPr/>
                    <a:lstStyle/>
                    <a:p>
                      <a:pPr algn="l" fontAlgn="t"/>
                      <a:r>
                        <a:rPr lang="en-US" sz="700" b="0" i="0" u="none" strike="noStrike">
                          <a:solidFill>
                            <a:srgbClr val="76282C"/>
                          </a:solidFill>
                          <a:effectLst/>
                          <a:latin typeface="Arial" panose="020B0604020202020204" pitchFamily="34" charset="0"/>
                          <a:cs typeface="Arial" panose="020B0604020202020204" pitchFamily="34" charset="0"/>
                        </a:rPr>
                        <a:t>Freedom of Information Act (FOIA) (4) (22%)</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0E5"/>
                    </a:solidFill>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w="6350" cap="flat" cmpd="sng" algn="ctr">
                      <a:solidFill>
                        <a:srgbClr val="000000"/>
                      </a:solidFill>
                      <a:prstDash val="solid"/>
                      <a:round/>
                      <a:headEnd type="none" w="med" len="med"/>
                      <a:tailEnd type="none" w="med" len="med"/>
                    </a:lnL>
                    <a:lnR>
                      <a:noFill/>
                    </a:lnR>
                    <a:lnT>
                      <a:noFill/>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Contacts (3) (45%)</a:t>
                      </a:r>
                    </a:p>
                  </a:txBody>
                  <a:tcPr marL="3691" marR="3691" marT="3691"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extLst>
                  <a:ext uri="{0D108BD9-81ED-4DB2-BD59-A6C34878D82A}">
                    <a16:rowId xmlns:a16="http://schemas.microsoft.com/office/drawing/2014/main" val="500318427"/>
                  </a:ext>
                </a:extLst>
              </a:tr>
              <a:tr h="308391">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Unbundling (15) (40%)</a:t>
                      </a: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w="6350" cap="flat" cmpd="sng" algn="ctr">
                      <a:solidFill>
                        <a:srgbClr val="000000"/>
                      </a:solidFill>
                      <a:prstDash val="solid"/>
                      <a:round/>
                      <a:headEnd type="none" w="med" len="med"/>
                      <a:tailEnd type="none" w="med" len="med"/>
                    </a:lnR>
                    <a:lnT>
                      <a:noFill/>
                    </a:lnT>
                    <a:lnB>
                      <a:noFill/>
                    </a:lnB>
                  </a:tcPr>
                </a:tc>
                <a:tc>
                  <a:txBody>
                    <a:bodyPr/>
                    <a:lstStyle/>
                    <a:p>
                      <a:pPr algn="l" rtl="0" fontAlgn="t"/>
                      <a:r>
                        <a:rPr lang="en-US" sz="700" b="0" i="0" u="none" strike="noStrike">
                          <a:solidFill>
                            <a:srgbClr val="76282C"/>
                          </a:solidFill>
                          <a:effectLst/>
                          <a:latin typeface="Arial" panose="020B0604020202020204" pitchFamily="34" charset="0"/>
                          <a:cs typeface="Arial" panose="020B0604020202020204" pitchFamily="34" charset="0"/>
                        </a:rPr>
                        <a:t>Reporter Letters (30) (18%)</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0E5"/>
                    </a:solidFill>
                  </a:tcPr>
                </a:tc>
                <a:tc>
                  <a:txBody>
                    <a:bodyPr/>
                    <a:lstStyle/>
                    <a:p>
                      <a:pPr algn="l" rtl="0" fontAlgn="t"/>
                      <a:r>
                        <a:rPr lang="en-US" sz="700" b="0" i="0" u="none" strike="noStrike">
                          <a:solidFill>
                            <a:srgbClr val="204620"/>
                          </a:solidFill>
                          <a:effectLst/>
                          <a:latin typeface="Arial" panose="020B0604020202020204" pitchFamily="34" charset="0"/>
                          <a:cs typeface="Arial" panose="020B0604020202020204" pitchFamily="34" charset="0"/>
                        </a:rPr>
                        <a:t>Allottee Assistance (Overview) (41) (60%)</a:t>
                      </a:r>
                    </a:p>
                  </a:txBody>
                  <a:tcPr marL="3691" marR="3691" marT="3691" marB="0">
                    <a:lnL w="6350" cap="flat" cmpd="sng" algn="ctr">
                      <a:solidFill>
                        <a:srgbClr val="000000"/>
                      </a:solidFill>
                      <a:prstDash val="solid"/>
                      <a:round/>
                      <a:headEnd type="none" w="med" len="med"/>
                      <a:tailEnd type="none" w="med" len="med"/>
                    </a:lnL>
                    <a:lnR>
                      <a:noFill/>
                    </a:lnR>
                    <a:lnT>
                      <a:noFill/>
                    </a:lnT>
                    <a:lnB>
                      <a:noFill/>
                    </a:lnB>
                    <a:solidFill>
                      <a:srgbClr val="E7F9ED"/>
                    </a:solidFill>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w="6350" cap="flat" cmpd="sng" algn="ctr">
                      <a:solidFill>
                        <a:srgbClr val="000000"/>
                      </a:solidFill>
                      <a:prstDash val="solid"/>
                      <a:round/>
                      <a:headEnd type="none" w="med" len="med"/>
                      <a:tailEnd type="none" w="med" len="med"/>
                    </a:lnR>
                    <a:lnT>
                      <a:noFill/>
                    </a:lnT>
                    <a:lnB>
                      <a:noFill/>
                    </a:lnB>
                  </a:tcPr>
                </a:tc>
                <a:tc>
                  <a:txBody>
                    <a:bodyPr/>
                    <a:lstStyle/>
                    <a:p>
                      <a:pPr algn="l" fontAlgn="t"/>
                      <a:r>
                        <a:rPr lang="en-US" sz="700" b="0" i="0" u="none" strike="noStrike">
                          <a:effectLst/>
                          <a:latin typeface="Arial" panose="020B0604020202020204" pitchFamily="34" charset="0"/>
                          <a:cs typeface="Arial" panose="020B0604020202020204" pitchFamily="34" charset="0"/>
                        </a:rPr>
                        <a:t>Public Affairs (6) (30%)</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w="6350" cap="flat" cmpd="sng" algn="ctr">
                      <a:solidFill>
                        <a:srgbClr val="000000"/>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2518716169"/>
                  </a:ext>
                </a:extLst>
              </a:tr>
              <a:tr h="411187">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Federal Gas Index Option (13) (33%)</a:t>
                      </a: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l" rtl="0" fontAlgn="t"/>
                      <a:r>
                        <a:rPr lang="en-US" sz="700" b="0" i="0" u="none" strike="noStrike">
                          <a:solidFill>
                            <a:srgbClr val="204620"/>
                          </a:solidFill>
                          <a:effectLst/>
                          <a:latin typeface="Arial" panose="020B0604020202020204" pitchFamily="34" charset="0"/>
                          <a:cs typeface="Arial" panose="020B0604020202020204" pitchFamily="34" charset="0"/>
                        </a:rPr>
                        <a:t>Federal Indian Minerals Office Contacts (Contact Us) (43) (60%)</a:t>
                      </a:r>
                    </a:p>
                  </a:txBody>
                  <a:tcPr marL="3691" marR="3691" marT="3691" marB="0">
                    <a:lnL>
                      <a:noFill/>
                    </a:lnL>
                    <a:lnR>
                      <a:noFill/>
                    </a:lnR>
                    <a:lnT>
                      <a:noFill/>
                    </a:lnT>
                    <a:lnB>
                      <a:noFill/>
                    </a:lnB>
                    <a:solidFill>
                      <a:srgbClr val="E7F9ED"/>
                    </a:solidFill>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w="6350" cap="flat" cmpd="sng" algn="ctr">
                      <a:solidFill>
                        <a:srgbClr val="000000"/>
                      </a:solidFill>
                      <a:prstDash val="solid"/>
                      <a:round/>
                      <a:headEnd type="none" w="med" len="med"/>
                      <a:tailEnd type="none" w="med" len="med"/>
                    </a:lnR>
                    <a:lnT>
                      <a:noFill/>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Press Releases (8) (30%)</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w="6350" cap="flat" cmpd="sng" algn="ctr">
                      <a:solidFill>
                        <a:srgbClr val="000000"/>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4122394370"/>
                  </a:ext>
                </a:extLst>
              </a:tr>
              <a:tr h="471152">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Valuation Regulations and Guidance (16) (33%)</a:t>
                      </a:r>
                    </a:p>
                  </a:txBody>
                  <a:tcPr marL="3691" marR="3691" marT="3691"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Indian Major Portion Gas Prices (Indian Gas Major Portion) (11) (55%)</a:t>
                      </a: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rtl="0" fontAlgn="t"/>
                      <a:r>
                        <a:rPr lang="en-US" sz="700" b="0" i="0" u="none" strike="noStrike">
                          <a:solidFill>
                            <a:srgbClr val="76282C"/>
                          </a:solidFill>
                          <a:effectLst/>
                          <a:latin typeface="Arial" panose="020B0604020202020204" pitchFamily="34" charset="0"/>
                          <a:cs typeface="Arial" panose="020B0604020202020204" pitchFamily="34" charset="0"/>
                        </a:rPr>
                        <a:t>Rules &amp; Regulations (9) (27%)</a:t>
                      </a:r>
                    </a:p>
                  </a:txBody>
                  <a:tcPr marL="3691" marR="3691" marT="36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0E5"/>
                    </a:solidFill>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extLst>
                  <a:ext uri="{0D108BD9-81ED-4DB2-BD59-A6C34878D82A}">
                    <a16:rowId xmlns:a16="http://schemas.microsoft.com/office/drawing/2014/main" val="382610639"/>
                  </a:ext>
                </a:extLst>
              </a:tr>
              <a:tr h="565383">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w="6350" cap="flat" cmpd="sng" algn="ctr">
                      <a:solidFill>
                        <a:srgbClr val="000000"/>
                      </a:solidFill>
                      <a:prstDash val="solid"/>
                      <a:round/>
                      <a:headEnd type="none" w="med" len="med"/>
                      <a:tailEnd type="none" w="med" len="med"/>
                    </a:lnR>
                    <a:lnT>
                      <a:noFill/>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Designation Form for Royalty Payment Responsibility Form (ONRR-4425) (50) (30%)</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w="6350" cap="flat" cmpd="sng" algn="ctr">
                      <a:solidFill>
                        <a:srgbClr val="000000"/>
                      </a:solidFill>
                      <a:prstDash val="solid"/>
                      <a:round/>
                      <a:headEnd type="none" w="med" len="med"/>
                      <a:tailEnd type="none" w="med" len="med"/>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Indian Oil Index Based Major Portion (IBMP) Price (Indian Oil Major Portion) (12) (55%)</a:t>
                      </a: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w="6350" cap="flat" cmpd="sng" algn="ctr">
                      <a:solidFill>
                        <a:srgbClr val="000000"/>
                      </a:solidFill>
                      <a:prstDash val="solid"/>
                      <a:round/>
                      <a:headEnd type="none" w="med" len="med"/>
                      <a:tailEnd type="none" w="med" len="med"/>
                    </a:lnR>
                    <a:lnT>
                      <a:noFill/>
                    </a:lnT>
                    <a:lnB>
                      <a:noFill/>
                    </a:lnB>
                  </a:tcPr>
                </a:tc>
                <a:tc>
                  <a:txBody>
                    <a:bodyPr/>
                    <a:lstStyle/>
                    <a:p>
                      <a:pPr algn="l" fontAlgn="t"/>
                      <a:r>
                        <a:rPr lang="en-US" sz="700" b="0" i="0" u="none" strike="noStrike">
                          <a:solidFill>
                            <a:srgbClr val="76282C"/>
                          </a:solidFill>
                          <a:effectLst/>
                          <a:latin typeface="Arial" panose="020B0604020202020204" pitchFamily="34" charset="0"/>
                          <a:cs typeface="Arial" panose="020B0604020202020204" pitchFamily="34" charset="0"/>
                        </a:rPr>
                        <a:t>Freedom of Information Act (FOIA) (4) (22%)</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0E5"/>
                    </a:solidFill>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w="6350" cap="flat" cmpd="sng" algn="ctr">
                      <a:solidFill>
                        <a:srgbClr val="000000"/>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543640079"/>
                  </a:ext>
                </a:extLst>
              </a:tr>
              <a:tr h="376922">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w="6350" cap="flat" cmpd="sng" algn="ctr">
                      <a:solidFill>
                        <a:srgbClr val="000000"/>
                      </a:solidFill>
                      <a:prstDash val="solid"/>
                      <a:round/>
                      <a:headEnd type="none" w="med" len="med"/>
                      <a:tailEnd type="none" w="med" len="med"/>
                    </a:lnR>
                    <a:lnT>
                      <a:noFill/>
                    </a:lnT>
                    <a:lnB>
                      <a:noFill/>
                    </a:lnB>
                  </a:tcPr>
                </a:tc>
                <a:tc>
                  <a:txBody>
                    <a:bodyPr/>
                    <a:lstStyle/>
                    <a:p>
                      <a:pPr algn="l" rtl="0" fontAlgn="t"/>
                      <a:r>
                        <a:rPr lang="en-US" sz="700" b="0" i="0" u="none" strike="noStrike">
                          <a:solidFill>
                            <a:srgbClr val="76282C"/>
                          </a:solidFill>
                          <a:effectLst/>
                          <a:latin typeface="Arial" panose="020B0604020202020204" pitchFamily="34" charset="0"/>
                          <a:cs typeface="Arial" panose="020B0604020202020204" pitchFamily="34" charset="0"/>
                        </a:rPr>
                        <a:t>Data Warehouse Portal (51) (27%)</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0E5"/>
                    </a:solidFill>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w="6350" cap="flat" cmpd="sng" algn="ctr">
                      <a:solidFill>
                        <a:srgbClr val="000000"/>
                      </a:solidFill>
                      <a:prstDash val="solid"/>
                      <a:round/>
                      <a:headEnd type="none" w="med" len="med"/>
                      <a:tailEnd type="none" w="med" len="med"/>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rtl="0" fontAlgn="t"/>
                      <a:r>
                        <a:rPr lang="en-US" sz="700" b="0" i="0" u="none" strike="noStrike">
                          <a:solidFill>
                            <a:srgbClr val="000000"/>
                          </a:solidFill>
                          <a:effectLst/>
                          <a:latin typeface="Arial" panose="020B0604020202020204" pitchFamily="34" charset="0"/>
                          <a:cs typeface="Arial" panose="020B0604020202020204" pitchFamily="34" charset="0"/>
                        </a:rPr>
                        <a:t>Indian Oil Rule Training &amp; Resources Videos (34) (50%)</a:t>
                      </a: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w="6350" cap="flat" cmpd="sng" algn="ctr">
                      <a:solidFill>
                        <a:srgbClr val="000000"/>
                      </a:solidFill>
                      <a:prstDash val="solid"/>
                      <a:round/>
                      <a:headEnd type="none" w="med" len="med"/>
                      <a:tailEnd type="none" w="med" len="med"/>
                    </a:lnR>
                    <a:lnT>
                      <a:noFill/>
                    </a:lnT>
                    <a:lnB>
                      <a:noFill/>
                    </a:lnB>
                  </a:tcPr>
                </a:tc>
                <a:tc>
                  <a:txBody>
                    <a:bodyPr/>
                    <a:lstStyle/>
                    <a:p>
                      <a:pPr algn="l" rtl="0" fontAlgn="t"/>
                      <a:r>
                        <a:rPr lang="en-US" sz="700" b="0" i="0" u="none" strike="noStrike">
                          <a:solidFill>
                            <a:srgbClr val="76282C"/>
                          </a:solidFill>
                          <a:effectLst/>
                          <a:latin typeface="Arial" panose="020B0604020202020204" pitchFamily="34" charset="0"/>
                          <a:cs typeface="Arial" panose="020B0604020202020204" pitchFamily="34" charset="0"/>
                        </a:rPr>
                        <a:t>Reporter Letters (30) (18%)</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0E5"/>
                    </a:solidFill>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w="6350" cap="flat" cmpd="sng" algn="ctr">
                      <a:solidFill>
                        <a:srgbClr val="000000"/>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2971560887"/>
                  </a:ext>
                </a:extLst>
              </a:tr>
              <a:tr h="205594">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w="6350" cap="flat" cmpd="sng" algn="ctr">
                      <a:solidFill>
                        <a:srgbClr val="000000"/>
                      </a:solidFill>
                      <a:prstDash val="solid"/>
                      <a:round/>
                      <a:headEnd type="none" w="med" len="med"/>
                      <a:tailEnd type="none" w="med" len="med"/>
                    </a:lnR>
                    <a:lnT>
                      <a:noFill/>
                    </a:lnT>
                    <a:lnB>
                      <a:noFill/>
                    </a:lnB>
                  </a:tcPr>
                </a:tc>
                <a:tc>
                  <a:txBody>
                    <a:bodyPr/>
                    <a:lstStyle/>
                    <a:p>
                      <a:pPr algn="l" rtl="0" fontAlgn="t"/>
                      <a:r>
                        <a:rPr lang="en-US" sz="700" b="0" i="0" u="none" strike="noStrike">
                          <a:solidFill>
                            <a:srgbClr val="76282C"/>
                          </a:solidFill>
                          <a:effectLst/>
                          <a:latin typeface="Arial" panose="020B0604020202020204" pitchFamily="34" charset="0"/>
                          <a:cs typeface="Arial" panose="020B0604020202020204" pitchFamily="34" charset="0"/>
                        </a:rPr>
                        <a:t>Reporter Letters (30) (18%)</a:t>
                      </a:r>
                    </a:p>
                  </a:txBody>
                  <a:tcPr marL="3691" marR="3691" marT="3691"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0E5"/>
                    </a:solidFill>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w="6350" cap="flat" cmpd="sng" algn="ctr">
                      <a:solidFill>
                        <a:srgbClr val="000000"/>
                      </a:solidFill>
                      <a:prstDash val="solid"/>
                      <a:round/>
                      <a:headEnd type="none" w="med" len="med"/>
                      <a:tailEnd type="none" w="med" len="med"/>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t"/>
                      <a:endParaRPr lang="en-US" sz="700" b="0" i="0" u="none" strike="noStrike">
                        <a:effectLst/>
                        <a:latin typeface="Arial" panose="020B0604020202020204" pitchFamily="34" charset="0"/>
                        <a:cs typeface="Arial" panose="020B0604020202020204" pitchFamily="34" charset="0"/>
                      </a:endParaRPr>
                    </a:p>
                  </a:txBody>
                  <a:tcPr marL="3691" marR="3691" marT="3691" marB="0">
                    <a:lnL>
                      <a:noFill/>
                    </a:lnL>
                    <a:lnR>
                      <a:noFill/>
                    </a:lnR>
                    <a:lnT>
                      <a:noFill/>
                    </a:lnT>
                    <a:lnB>
                      <a:noFill/>
                    </a:lnB>
                  </a:tcPr>
                </a:tc>
                <a:extLst>
                  <a:ext uri="{0D108BD9-81ED-4DB2-BD59-A6C34878D82A}">
                    <a16:rowId xmlns:a16="http://schemas.microsoft.com/office/drawing/2014/main" val="4155566057"/>
                  </a:ext>
                </a:extLst>
              </a:tr>
            </a:tbl>
          </a:graphicData>
        </a:graphic>
      </p:graphicFrame>
      <p:sp>
        <p:nvSpPr>
          <p:cNvPr id="3" name="Slide Number Placeholder 2">
            <a:extLst>
              <a:ext uri="{FF2B5EF4-FFF2-40B4-BE49-F238E27FC236}">
                <a16:creationId xmlns:a16="http://schemas.microsoft.com/office/drawing/2014/main" id="{7A79AE6B-3CB3-4399-904F-446645AB748E}"/>
              </a:ext>
            </a:extLst>
          </p:cNvPr>
          <p:cNvSpPr>
            <a:spLocks noGrp="1"/>
          </p:cNvSpPr>
          <p:nvPr>
            <p:ph type="sldNum" sz="quarter" idx="12"/>
          </p:nvPr>
        </p:nvSpPr>
        <p:spPr/>
        <p:txBody>
          <a:bodyPr/>
          <a:lstStyle/>
          <a:p>
            <a:fld id="{D340FAF9-28DD-47EC-87B7-55736F0E79A1}" type="slidenum">
              <a:rPr lang="en-US" smtClean="0"/>
              <a:t>28</a:t>
            </a:fld>
            <a:endParaRPr lang="en-US"/>
          </a:p>
        </p:txBody>
      </p:sp>
    </p:spTree>
    <p:extLst>
      <p:ext uri="{BB962C8B-B14F-4D97-AF65-F5344CB8AC3E}">
        <p14:creationId xmlns:p14="http://schemas.microsoft.com/office/powerpoint/2010/main" val="36950632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9040B-93FF-4E25-86B7-43E3657941A5}"/>
              </a:ext>
            </a:extLst>
          </p:cNvPr>
          <p:cNvSpPr>
            <a:spLocks noGrp="1"/>
          </p:cNvSpPr>
          <p:nvPr>
            <p:ph type="title"/>
          </p:nvPr>
        </p:nvSpPr>
        <p:spPr/>
        <p:txBody>
          <a:bodyPr/>
          <a:lstStyle/>
          <a:p>
            <a:r>
              <a:rPr lang="en-US"/>
              <a:t>Differences across audiences</a:t>
            </a:r>
          </a:p>
        </p:txBody>
      </p:sp>
      <p:sp>
        <p:nvSpPr>
          <p:cNvPr id="5" name="Text Placeholder 4">
            <a:extLst>
              <a:ext uri="{FF2B5EF4-FFF2-40B4-BE49-F238E27FC236}">
                <a16:creationId xmlns:a16="http://schemas.microsoft.com/office/drawing/2014/main" id="{F04B8394-1908-4BFC-B2AC-FA1B66AB9726}"/>
              </a:ext>
            </a:extLst>
          </p:cNvPr>
          <p:cNvSpPr>
            <a:spLocks noGrp="1"/>
          </p:cNvSpPr>
          <p:nvPr>
            <p:ph type="body" idx="1"/>
          </p:nvPr>
        </p:nvSpPr>
        <p:spPr/>
        <p:txBody>
          <a:bodyPr/>
          <a:lstStyle/>
          <a:p>
            <a:pPr marL="152396" indent="0">
              <a:buNone/>
            </a:pPr>
            <a:r>
              <a:rPr lang="en-US"/>
              <a:t>Categories created only by industry participants:</a:t>
            </a:r>
          </a:p>
          <a:p>
            <a:r>
              <a:rPr lang="en-US"/>
              <a:t>Geothermal</a:t>
            </a:r>
          </a:p>
          <a:p>
            <a:r>
              <a:rPr lang="en-US"/>
              <a:t>Rent payments</a:t>
            </a:r>
          </a:p>
          <a:p>
            <a:r>
              <a:rPr lang="en-US"/>
              <a:t>Contacts</a:t>
            </a:r>
          </a:p>
          <a:p>
            <a:pPr marL="152396" indent="0">
              <a:buNone/>
            </a:pPr>
            <a:endParaRPr lang="en-US"/>
          </a:p>
          <a:p>
            <a:pPr marL="152396" indent="0">
              <a:buNone/>
            </a:pPr>
            <a:r>
              <a:rPr lang="en-US"/>
              <a:t>Categories created only by ONRR participants:</a:t>
            </a:r>
          </a:p>
          <a:p>
            <a:r>
              <a:rPr lang="en-US"/>
              <a:t>Pricing</a:t>
            </a:r>
          </a:p>
          <a:p>
            <a:r>
              <a:rPr lang="en-US"/>
              <a:t>Regulations</a:t>
            </a:r>
          </a:p>
          <a:p>
            <a:r>
              <a:rPr lang="en-US"/>
              <a:t>Compliance</a:t>
            </a:r>
          </a:p>
          <a:p>
            <a:r>
              <a:rPr lang="en-US"/>
              <a:t>Systems</a:t>
            </a:r>
          </a:p>
          <a:p>
            <a:endParaRPr lang="en-US"/>
          </a:p>
          <a:p>
            <a:pPr marL="495296" indent="-342900">
              <a:buFont typeface="+mj-lt"/>
              <a:buAutoNum type="arabicPeriod"/>
            </a:pPr>
            <a:endParaRPr lang="en-US"/>
          </a:p>
        </p:txBody>
      </p:sp>
      <p:sp>
        <p:nvSpPr>
          <p:cNvPr id="3" name="Slide Number Placeholder 2">
            <a:extLst>
              <a:ext uri="{FF2B5EF4-FFF2-40B4-BE49-F238E27FC236}">
                <a16:creationId xmlns:a16="http://schemas.microsoft.com/office/drawing/2014/main" id="{D8BEAC7D-9350-4756-BEA6-31889D6DD015}"/>
              </a:ext>
            </a:extLst>
          </p:cNvPr>
          <p:cNvSpPr>
            <a:spLocks noGrp="1"/>
          </p:cNvSpPr>
          <p:nvPr>
            <p:ph type="sldNum" idx="12"/>
          </p:nvPr>
        </p:nvSpPr>
        <p:spPr/>
        <p:txBody>
          <a:bodyPr/>
          <a:lstStyle/>
          <a:p>
            <a:fld id="{00000000-1234-1234-1234-123412341234}" type="slidenum">
              <a:rPr lang="en-US" smtClean="0"/>
              <a:pPr/>
              <a:t>29</a:t>
            </a:fld>
            <a:endParaRPr lang="en-US"/>
          </a:p>
        </p:txBody>
      </p:sp>
    </p:spTree>
    <p:extLst>
      <p:ext uri="{BB962C8B-B14F-4D97-AF65-F5344CB8AC3E}">
        <p14:creationId xmlns:p14="http://schemas.microsoft.com/office/powerpoint/2010/main" val="3670590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Google Shape;1579;p186">
            <a:extLst>
              <a:ext uri="{FF2B5EF4-FFF2-40B4-BE49-F238E27FC236}">
                <a16:creationId xmlns:a16="http://schemas.microsoft.com/office/drawing/2014/main" id="{8D5E8011-A1CB-4145-B09F-C7848C3B65EE}"/>
              </a:ext>
              <a:ext uri="{C183D7F6-B498-43B3-948B-1728B52AA6E4}">
                <adec:decorative xmlns:adec="http://schemas.microsoft.com/office/drawing/2017/decorative" val="1"/>
              </a:ext>
            </a:extLst>
          </p:cNvPr>
          <p:cNvPicPr preferRelativeResize="0"/>
          <p:nvPr/>
        </p:nvPicPr>
        <p:blipFill rotWithShape="1">
          <a:blip r:embed="rId3">
            <a:alphaModFix amt="26000"/>
          </a:blip>
          <a:srcRect l="69089" r="1965" b="75879"/>
          <a:stretch/>
        </p:blipFill>
        <p:spPr>
          <a:xfrm>
            <a:off x="3" y="2"/>
            <a:ext cx="12191997" cy="6857999"/>
          </a:xfrm>
          <a:prstGeom prst="rect">
            <a:avLst/>
          </a:prstGeom>
          <a:noFill/>
          <a:ln>
            <a:noFill/>
          </a:ln>
        </p:spPr>
      </p:pic>
      <p:sp>
        <p:nvSpPr>
          <p:cNvPr id="2" name="Title 1" descr="About ONRR.gov">
            <a:extLst>
              <a:ext uri="{FF2B5EF4-FFF2-40B4-BE49-F238E27FC236}">
                <a16:creationId xmlns:a16="http://schemas.microsoft.com/office/drawing/2014/main" id="{66BDB3A3-333C-4F2C-8DBC-0530E8566824}"/>
              </a:ext>
            </a:extLst>
          </p:cNvPr>
          <p:cNvSpPr>
            <a:spLocks noGrp="1"/>
          </p:cNvSpPr>
          <p:nvPr>
            <p:ph type="title"/>
          </p:nvPr>
        </p:nvSpPr>
        <p:spPr>
          <a:solidFill>
            <a:schemeClr val="bg1"/>
          </a:solidFill>
          <a:ln>
            <a:noFill/>
          </a:ln>
        </p:spPr>
        <p:txBody>
          <a:bodyPr spcFirstLastPara="1" wrap="square" lIns="121900" tIns="121900" rIns="121900" bIns="121900" anchor="ctr" anchorCtr="0">
            <a:noAutofit/>
          </a:bodyPr>
          <a:lstStyle/>
          <a:p>
            <a:r>
              <a:rPr lang="en-US" sz="8000">
                <a:solidFill>
                  <a:schemeClr val="dk2"/>
                </a:solidFill>
                <a:latin typeface="+mj-lt"/>
              </a:rPr>
              <a:t>About ONRR.gov </a:t>
            </a:r>
          </a:p>
        </p:txBody>
      </p:sp>
      <p:sp>
        <p:nvSpPr>
          <p:cNvPr id="4" name="Slide Number Placeholder 3">
            <a:extLst>
              <a:ext uri="{FF2B5EF4-FFF2-40B4-BE49-F238E27FC236}">
                <a16:creationId xmlns:a16="http://schemas.microsoft.com/office/drawing/2014/main" id="{A71B6550-D62A-42D7-BF01-6FA87A379E51}"/>
              </a:ext>
            </a:extLst>
          </p:cNvPr>
          <p:cNvSpPr>
            <a:spLocks noGrp="1"/>
          </p:cNvSpPr>
          <p:nvPr>
            <p:ph type="sldNum" idx="12"/>
          </p:nvPr>
        </p:nvSpPr>
        <p:spPr/>
        <p:txBody>
          <a:bodyPr/>
          <a:lstStyle/>
          <a:p>
            <a:fld id="{00000000-1234-1234-1234-123412341234}" type="slidenum">
              <a:rPr lang="en-US" smtClean="0"/>
              <a:pPr/>
              <a:t>3</a:t>
            </a:fld>
            <a:endParaRPr lang="en-US"/>
          </a:p>
        </p:txBody>
      </p:sp>
    </p:spTree>
    <p:extLst>
      <p:ext uri="{BB962C8B-B14F-4D97-AF65-F5344CB8AC3E}">
        <p14:creationId xmlns:p14="http://schemas.microsoft.com/office/powerpoint/2010/main" val="31305864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39818-2DD7-4E66-A538-0A972A4D8136}"/>
              </a:ext>
            </a:extLst>
          </p:cNvPr>
          <p:cNvSpPr>
            <a:spLocks noGrp="1"/>
          </p:cNvSpPr>
          <p:nvPr>
            <p:ph type="title"/>
          </p:nvPr>
        </p:nvSpPr>
        <p:spPr>
          <a:xfrm>
            <a:off x="25447" y="-32299"/>
            <a:ext cx="10515600" cy="816189"/>
          </a:xfrm>
        </p:spPr>
        <p:txBody>
          <a:bodyPr/>
          <a:lstStyle/>
          <a:p>
            <a:r>
              <a:rPr lang="en-US"/>
              <a:t>Recommended structure</a:t>
            </a:r>
          </a:p>
        </p:txBody>
      </p:sp>
      <p:grpSp>
        <p:nvGrpSpPr>
          <p:cNvPr id="3" name="Group 2" descr="Structure diagram for Reporting category.  Includes subcategories for Reporting Home, Production, Royalty, Solid Minerals, and Geothermal.">
            <a:extLst>
              <a:ext uri="{FF2B5EF4-FFF2-40B4-BE49-F238E27FC236}">
                <a16:creationId xmlns:a16="http://schemas.microsoft.com/office/drawing/2014/main" id="{DCF06ACB-98B8-4E1F-9955-D0F6DA4EBEC1}"/>
              </a:ext>
            </a:extLst>
          </p:cNvPr>
          <p:cNvGrpSpPr/>
          <p:nvPr/>
        </p:nvGrpSpPr>
        <p:grpSpPr>
          <a:xfrm>
            <a:off x="349275" y="1102176"/>
            <a:ext cx="3731464" cy="1066199"/>
            <a:chOff x="349275" y="1102176"/>
            <a:chExt cx="3731464" cy="1066199"/>
          </a:xfrm>
        </p:grpSpPr>
        <p:sp>
          <p:nvSpPr>
            <p:cNvPr id="40" name="Rectangle 39" descr="Reporting category">
              <a:extLst>
                <a:ext uri="{FF2B5EF4-FFF2-40B4-BE49-F238E27FC236}">
                  <a16:creationId xmlns:a16="http://schemas.microsoft.com/office/drawing/2014/main" id="{EDD89FC3-21CC-4E85-8CC7-ED79A3908D78}"/>
                </a:ext>
              </a:extLst>
            </p:cNvPr>
            <p:cNvSpPr/>
            <p:nvPr/>
          </p:nvSpPr>
          <p:spPr>
            <a:xfrm>
              <a:off x="1875677" y="1102176"/>
              <a:ext cx="687723" cy="44311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800"/>
                <a:t>Reporting</a:t>
              </a:r>
            </a:p>
          </p:txBody>
        </p:sp>
        <p:cxnSp>
          <p:nvCxnSpPr>
            <p:cNvPr id="4" name="Connector: Elbow 3" descr="Connector from Reporting to Reporting Home.">
              <a:extLst>
                <a:ext uri="{FF2B5EF4-FFF2-40B4-BE49-F238E27FC236}">
                  <a16:creationId xmlns:a16="http://schemas.microsoft.com/office/drawing/2014/main" id="{66CEA0A5-2C57-4E17-ACE6-D64F9FC3F7DF}"/>
                </a:ext>
              </a:extLst>
            </p:cNvPr>
            <p:cNvCxnSpPr>
              <a:stCxn id="40" idx="2"/>
              <a:endCxn id="45" idx="0"/>
            </p:cNvCxnSpPr>
            <p:nvPr/>
          </p:nvCxnSpPr>
          <p:spPr>
            <a:xfrm rot="5400000">
              <a:off x="1366351" y="872073"/>
              <a:ext cx="179975" cy="1526402"/>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45" name="Rectangle 44" descr="Reporting Home subcategory">
              <a:extLst>
                <a:ext uri="{FF2B5EF4-FFF2-40B4-BE49-F238E27FC236}">
                  <a16:creationId xmlns:a16="http://schemas.microsoft.com/office/drawing/2014/main" id="{280B1BC7-F567-4AA3-9F96-A679D7A159A0}"/>
                </a:ext>
              </a:extLst>
            </p:cNvPr>
            <p:cNvSpPr/>
            <p:nvPr/>
          </p:nvSpPr>
          <p:spPr>
            <a:xfrm>
              <a:off x="349275" y="1725262"/>
              <a:ext cx="687723" cy="44311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800"/>
                <a:t>Reporting Home</a:t>
              </a:r>
            </a:p>
          </p:txBody>
        </p:sp>
        <p:cxnSp>
          <p:nvCxnSpPr>
            <p:cNvPr id="8" name="Connector: Elbow 7" descr="Connector from Reporting to Production">
              <a:extLst>
                <a:ext uri="{FF2B5EF4-FFF2-40B4-BE49-F238E27FC236}">
                  <a16:creationId xmlns:a16="http://schemas.microsoft.com/office/drawing/2014/main" id="{F1D49ADA-3A50-4F0E-95EC-731B57ED6B96}"/>
                </a:ext>
              </a:extLst>
            </p:cNvPr>
            <p:cNvCxnSpPr>
              <a:stCxn id="40" idx="2"/>
              <a:endCxn id="24" idx="0"/>
            </p:cNvCxnSpPr>
            <p:nvPr/>
          </p:nvCxnSpPr>
          <p:spPr>
            <a:xfrm rot="5400000">
              <a:off x="1755825" y="1261549"/>
              <a:ext cx="179977" cy="747453"/>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24" name="Rectangle 23" descr="Production subcategory">
              <a:extLst>
                <a:ext uri="{FF2B5EF4-FFF2-40B4-BE49-F238E27FC236}">
                  <a16:creationId xmlns:a16="http://schemas.microsoft.com/office/drawing/2014/main" id="{5F4F7666-71AB-4F92-A8EF-724A1B833D5F}"/>
                </a:ext>
              </a:extLst>
            </p:cNvPr>
            <p:cNvSpPr/>
            <p:nvPr/>
          </p:nvSpPr>
          <p:spPr>
            <a:xfrm>
              <a:off x="1128224" y="1725264"/>
              <a:ext cx="687723" cy="44311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800"/>
                <a:t>Production</a:t>
              </a:r>
            </a:p>
          </p:txBody>
        </p:sp>
        <p:cxnSp>
          <p:nvCxnSpPr>
            <p:cNvPr id="34" name="Connector: Elbow 33" descr="Connector from Reporting to Royalty">
              <a:extLst>
                <a:ext uri="{FF2B5EF4-FFF2-40B4-BE49-F238E27FC236}">
                  <a16:creationId xmlns:a16="http://schemas.microsoft.com/office/drawing/2014/main" id="{F1E19020-3F88-43F0-90FE-3D90B9E12F2F}"/>
                </a:ext>
              </a:extLst>
            </p:cNvPr>
            <p:cNvCxnSpPr>
              <a:stCxn id="40" idx="2"/>
              <a:endCxn id="25" idx="0"/>
            </p:cNvCxnSpPr>
            <p:nvPr/>
          </p:nvCxnSpPr>
          <p:spPr>
            <a:xfrm rot="16200000" flipH="1">
              <a:off x="2131982" y="1632844"/>
              <a:ext cx="179977" cy="4862"/>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25" name="Rectangle 24" descr="Royalty subcategory">
              <a:extLst>
                <a:ext uri="{FF2B5EF4-FFF2-40B4-BE49-F238E27FC236}">
                  <a16:creationId xmlns:a16="http://schemas.microsoft.com/office/drawing/2014/main" id="{11643696-2139-4374-96D5-22EF35980653}"/>
                </a:ext>
              </a:extLst>
            </p:cNvPr>
            <p:cNvSpPr/>
            <p:nvPr/>
          </p:nvSpPr>
          <p:spPr>
            <a:xfrm>
              <a:off x="1880539" y="1725264"/>
              <a:ext cx="687723" cy="44311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800"/>
                <a:t>Royalty</a:t>
              </a:r>
            </a:p>
          </p:txBody>
        </p:sp>
        <p:cxnSp>
          <p:nvCxnSpPr>
            <p:cNvPr id="58" name="Connector: Elbow 57" descr="Connector from Reporting to Solid Minerals">
              <a:extLst>
                <a:ext uri="{FF2B5EF4-FFF2-40B4-BE49-F238E27FC236}">
                  <a16:creationId xmlns:a16="http://schemas.microsoft.com/office/drawing/2014/main" id="{11E328DC-70C4-4A67-A5AC-A9CF5CC3632A}"/>
                </a:ext>
              </a:extLst>
            </p:cNvPr>
            <p:cNvCxnSpPr>
              <a:stCxn id="40" idx="2"/>
              <a:endCxn id="28" idx="0"/>
            </p:cNvCxnSpPr>
            <p:nvPr/>
          </p:nvCxnSpPr>
          <p:spPr>
            <a:xfrm rot="16200000" flipH="1">
              <a:off x="2510101" y="1254724"/>
              <a:ext cx="179977" cy="761101"/>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28" name="Rectangle 27" descr="Solid Mineral subcategory">
              <a:extLst>
                <a:ext uri="{FF2B5EF4-FFF2-40B4-BE49-F238E27FC236}">
                  <a16:creationId xmlns:a16="http://schemas.microsoft.com/office/drawing/2014/main" id="{2C1CB9DD-B1C0-47DE-9A1B-1FE9C49A1F34}"/>
                </a:ext>
              </a:extLst>
            </p:cNvPr>
            <p:cNvSpPr/>
            <p:nvPr/>
          </p:nvSpPr>
          <p:spPr>
            <a:xfrm>
              <a:off x="2636778" y="1725264"/>
              <a:ext cx="687723" cy="44311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800"/>
                <a:t>Solid Minerals</a:t>
              </a:r>
            </a:p>
          </p:txBody>
        </p:sp>
        <p:cxnSp>
          <p:nvCxnSpPr>
            <p:cNvPr id="62" name="Connector: Elbow 61" descr="Connector from Reporting to Geothermal">
              <a:extLst>
                <a:ext uri="{FF2B5EF4-FFF2-40B4-BE49-F238E27FC236}">
                  <a16:creationId xmlns:a16="http://schemas.microsoft.com/office/drawing/2014/main" id="{492F5F7B-E8B7-4507-9FDB-B44AD91FB4FD}"/>
                </a:ext>
              </a:extLst>
            </p:cNvPr>
            <p:cNvCxnSpPr>
              <a:stCxn id="40" idx="2"/>
              <a:endCxn id="35" idx="0"/>
            </p:cNvCxnSpPr>
            <p:nvPr/>
          </p:nvCxnSpPr>
          <p:spPr>
            <a:xfrm rot="16200000" flipH="1">
              <a:off x="2888220" y="876605"/>
              <a:ext cx="179977" cy="1517339"/>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35" name="Rectangle 34" descr="Geothermal subcategory">
              <a:extLst>
                <a:ext uri="{FF2B5EF4-FFF2-40B4-BE49-F238E27FC236}">
                  <a16:creationId xmlns:a16="http://schemas.microsoft.com/office/drawing/2014/main" id="{7DE58B7A-6CC1-4D69-BDF7-13042EA79487}"/>
                </a:ext>
              </a:extLst>
            </p:cNvPr>
            <p:cNvSpPr/>
            <p:nvPr/>
          </p:nvSpPr>
          <p:spPr>
            <a:xfrm>
              <a:off x="3393016" y="1725264"/>
              <a:ext cx="687723" cy="44311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800">
                  <a:solidFill>
                    <a:schemeClr val="tx1"/>
                  </a:solidFill>
                </a:rPr>
                <a:t>Geothermal</a:t>
              </a:r>
            </a:p>
          </p:txBody>
        </p:sp>
      </p:grpSp>
      <p:sp>
        <p:nvSpPr>
          <p:cNvPr id="63" name="TextBox 62">
            <a:extLst>
              <a:ext uri="{FF2B5EF4-FFF2-40B4-BE49-F238E27FC236}">
                <a16:creationId xmlns:a16="http://schemas.microsoft.com/office/drawing/2014/main" id="{4D24BFF3-9487-431B-86C6-31CCF120BB05}"/>
              </a:ext>
            </a:extLst>
          </p:cNvPr>
          <p:cNvSpPr txBox="1"/>
          <p:nvPr/>
        </p:nvSpPr>
        <p:spPr>
          <a:xfrm>
            <a:off x="349276" y="2318210"/>
            <a:ext cx="3731464" cy="1200329"/>
          </a:xfrm>
          <a:prstGeom prst="rect">
            <a:avLst/>
          </a:prstGeom>
          <a:noFill/>
        </p:spPr>
        <p:txBody>
          <a:bodyPr wrap="square" rtlCol="0">
            <a:spAutoFit/>
          </a:bodyPr>
          <a:lstStyle/>
          <a:p>
            <a:r>
              <a:rPr lang="en-US"/>
              <a:t>Includes valuation, rules &amp; regulations, and links to Data Warehouse and eCommerce and cross-references to training section.</a:t>
            </a:r>
          </a:p>
        </p:txBody>
      </p:sp>
      <p:sp>
        <p:nvSpPr>
          <p:cNvPr id="42" name="TextBox 41">
            <a:extLst>
              <a:ext uri="{FF2B5EF4-FFF2-40B4-BE49-F238E27FC236}">
                <a16:creationId xmlns:a16="http://schemas.microsoft.com/office/drawing/2014/main" id="{31346C19-0ED1-4C98-A88C-EF21FC168E2F}"/>
              </a:ext>
            </a:extLst>
          </p:cNvPr>
          <p:cNvSpPr txBox="1"/>
          <p:nvPr/>
        </p:nvSpPr>
        <p:spPr>
          <a:xfrm>
            <a:off x="349275" y="4028477"/>
            <a:ext cx="3731464" cy="1200329"/>
          </a:xfrm>
          <a:prstGeom prst="rect">
            <a:avLst/>
          </a:prstGeom>
          <a:noFill/>
        </p:spPr>
        <p:txBody>
          <a:bodyPr wrap="square" rtlCol="0">
            <a:spAutoFit/>
          </a:bodyPr>
          <a:lstStyle/>
          <a:p>
            <a:r>
              <a:rPr lang="en-US"/>
              <a:t>Homepage should include a section with links to Data Warehouse, eCommerce, NRRD portal, reporter letters, and new reporter setup.</a:t>
            </a:r>
          </a:p>
        </p:txBody>
      </p:sp>
      <p:grpSp>
        <p:nvGrpSpPr>
          <p:cNvPr id="5" name="Group 4" descr="Structure for Training category. Includes subcategories for Training Home, New Reporter Setup, Handbooks, and Videos.">
            <a:extLst>
              <a:ext uri="{FF2B5EF4-FFF2-40B4-BE49-F238E27FC236}">
                <a16:creationId xmlns:a16="http://schemas.microsoft.com/office/drawing/2014/main" id="{A6159399-125F-4BD4-B9D9-8938ED65106C}"/>
              </a:ext>
            </a:extLst>
          </p:cNvPr>
          <p:cNvGrpSpPr/>
          <p:nvPr/>
        </p:nvGrpSpPr>
        <p:grpSpPr>
          <a:xfrm>
            <a:off x="4334345" y="1102176"/>
            <a:ext cx="2948592" cy="1066197"/>
            <a:chOff x="4334345" y="1102176"/>
            <a:chExt cx="2948592" cy="1066197"/>
          </a:xfrm>
        </p:grpSpPr>
        <p:sp>
          <p:nvSpPr>
            <p:cNvPr id="43" name="Rectangle 42" descr="Training category">
              <a:extLst>
                <a:ext uri="{FF2B5EF4-FFF2-40B4-BE49-F238E27FC236}">
                  <a16:creationId xmlns:a16="http://schemas.microsoft.com/office/drawing/2014/main" id="{CDACAD2A-D611-4B8C-A17B-E0E70A42F019}"/>
                </a:ext>
              </a:extLst>
            </p:cNvPr>
            <p:cNvSpPr/>
            <p:nvPr/>
          </p:nvSpPr>
          <p:spPr>
            <a:xfrm>
              <a:off x="5455448" y="1102176"/>
              <a:ext cx="687723" cy="44311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800"/>
                <a:t>Training</a:t>
              </a:r>
            </a:p>
          </p:txBody>
        </p:sp>
        <p:cxnSp>
          <p:nvCxnSpPr>
            <p:cNvPr id="6" name="Connector: Elbow 5" descr="Connector from Training to Training Home">
              <a:extLst>
                <a:ext uri="{FF2B5EF4-FFF2-40B4-BE49-F238E27FC236}">
                  <a16:creationId xmlns:a16="http://schemas.microsoft.com/office/drawing/2014/main" id="{2A829B54-4059-4DC5-91F3-F28917D08B4B}"/>
                </a:ext>
              </a:extLst>
            </p:cNvPr>
            <p:cNvCxnSpPr>
              <a:stCxn id="43" idx="2"/>
              <a:endCxn id="49" idx="0"/>
            </p:cNvCxnSpPr>
            <p:nvPr/>
          </p:nvCxnSpPr>
          <p:spPr>
            <a:xfrm rot="5400000">
              <a:off x="5148772" y="1074723"/>
              <a:ext cx="179975" cy="1121103"/>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49" name="Rectangle 48" descr="Training home subcategory">
              <a:extLst>
                <a:ext uri="{FF2B5EF4-FFF2-40B4-BE49-F238E27FC236}">
                  <a16:creationId xmlns:a16="http://schemas.microsoft.com/office/drawing/2014/main" id="{72DF0AAB-74AD-4CAC-BE6E-97FD7E54C0FB}"/>
                </a:ext>
              </a:extLst>
            </p:cNvPr>
            <p:cNvSpPr/>
            <p:nvPr/>
          </p:nvSpPr>
          <p:spPr>
            <a:xfrm>
              <a:off x="4334345" y="1725262"/>
              <a:ext cx="687723" cy="44311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800"/>
                <a:t>Training Home</a:t>
              </a:r>
            </a:p>
          </p:txBody>
        </p:sp>
        <p:cxnSp>
          <p:nvCxnSpPr>
            <p:cNvPr id="26" name="Connector: Elbow 25" descr="Connector from Training to New Reporter Setup">
              <a:extLst>
                <a:ext uri="{FF2B5EF4-FFF2-40B4-BE49-F238E27FC236}">
                  <a16:creationId xmlns:a16="http://schemas.microsoft.com/office/drawing/2014/main" id="{F042B68B-69AE-4DA3-A3BD-175D132242AB}"/>
                </a:ext>
              </a:extLst>
            </p:cNvPr>
            <p:cNvCxnSpPr>
              <a:stCxn id="43" idx="2"/>
              <a:endCxn id="27" idx="0"/>
            </p:cNvCxnSpPr>
            <p:nvPr/>
          </p:nvCxnSpPr>
          <p:spPr>
            <a:xfrm rot="5400000">
              <a:off x="5526891" y="1452842"/>
              <a:ext cx="179975" cy="364864"/>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27" name="Rectangle 26" descr="New Reporter Setup subcategory">
              <a:extLst>
                <a:ext uri="{FF2B5EF4-FFF2-40B4-BE49-F238E27FC236}">
                  <a16:creationId xmlns:a16="http://schemas.microsoft.com/office/drawing/2014/main" id="{690772D6-EA91-4309-8FC0-DC203D35F86D}"/>
                </a:ext>
              </a:extLst>
            </p:cNvPr>
            <p:cNvSpPr/>
            <p:nvPr/>
          </p:nvSpPr>
          <p:spPr>
            <a:xfrm>
              <a:off x="5090584" y="1725262"/>
              <a:ext cx="687723" cy="44311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800"/>
                <a:t>New Reporter Setup</a:t>
              </a:r>
            </a:p>
          </p:txBody>
        </p:sp>
        <p:cxnSp>
          <p:nvCxnSpPr>
            <p:cNvPr id="52" name="Connector: Elbow 51" descr="Connector from Training to Handbooks">
              <a:extLst>
                <a:ext uri="{FF2B5EF4-FFF2-40B4-BE49-F238E27FC236}">
                  <a16:creationId xmlns:a16="http://schemas.microsoft.com/office/drawing/2014/main" id="{A0840D50-9AA1-4084-9BC3-C7B159275279}"/>
                </a:ext>
              </a:extLst>
            </p:cNvPr>
            <p:cNvCxnSpPr>
              <a:stCxn id="43" idx="2"/>
              <a:endCxn id="37" idx="0"/>
            </p:cNvCxnSpPr>
            <p:nvPr/>
          </p:nvCxnSpPr>
          <p:spPr>
            <a:xfrm rot="16200000" flipH="1">
              <a:off x="5903048" y="1441548"/>
              <a:ext cx="179975" cy="387451"/>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37" name="Rectangle 36" descr="Handbooks subcategory">
              <a:extLst>
                <a:ext uri="{FF2B5EF4-FFF2-40B4-BE49-F238E27FC236}">
                  <a16:creationId xmlns:a16="http://schemas.microsoft.com/office/drawing/2014/main" id="{1E0EA069-449B-40F8-B3DB-5C547012F66B}"/>
                </a:ext>
              </a:extLst>
            </p:cNvPr>
            <p:cNvSpPr/>
            <p:nvPr/>
          </p:nvSpPr>
          <p:spPr>
            <a:xfrm>
              <a:off x="5842899" y="1725262"/>
              <a:ext cx="687723" cy="44311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800"/>
                <a:t>Handbooks</a:t>
              </a:r>
            </a:p>
          </p:txBody>
        </p:sp>
        <p:cxnSp>
          <p:nvCxnSpPr>
            <p:cNvPr id="60" name="Connector: Elbow 59" descr="Connector from Training to Videos">
              <a:extLst>
                <a:ext uri="{FF2B5EF4-FFF2-40B4-BE49-F238E27FC236}">
                  <a16:creationId xmlns:a16="http://schemas.microsoft.com/office/drawing/2014/main" id="{86ECD011-7DAE-4899-B13E-2339A27AC75F}"/>
                </a:ext>
              </a:extLst>
            </p:cNvPr>
            <p:cNvCxnSpPr>
              <a:stCxn id="43" idx="2"/>
              <a:endCxn id="41" idx="0"/>
            </p:cNvCxnSpPr>
            <p:nvPr/>
          </p:nvCxnSpPr>
          <p:spPr>
            <a:xfrm rot="16200000" flipH="1">
              <a:off x="6279206" y="1065391"/>
              <a:ext cx="179975" cy="1139766"/>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41" name="Rectangle 40" descr="Videos subcategory">
              <a:extLst>
                <a:ext uri="{FF2B5EF4-FFF2-40B4-BE49-F238E27FC236}">
                  <a16:creationId xmlns:a16="http://schemas.microsoft.com/office/drawing/2014/main" id="{F266B748-64C5-4F27-B396-AE6E38238106}"/>
                </a:ext>
              </a:extLst>
            </p:cNvPr>
            <p:cNvSpPr/>
            <p:nvPr/>
          </p:nvSpPr>
          <p:spPr>
            <a:xfrm>
              <a:off x="6595214" y="1725262"/>
              <a:ext cx="687723" cy="44311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800"/>
                <a:t>Videos</a:t>
              </a:r>
            </a:p>
          </p:txBody>
        </p:sp>
      </p:grpSp>
      <p:sp>
        <p:nvSpPr>
          <p:cNvPr id="64" name="TextBox 63">
            <a:extLst>
              <a:ext uri="{FF2B5EF4-FFF2-40B4-BE49-F238E27FC236}">
                <a16:creationId xmlns:a16="http://schemas.microsoft.com/office/drawing/2014/main" id="{FF9FF87D-D39C-4470-A700-9E292D7A417F}"/>
              </a:ext>
            </a:extLst>
          </p:cNvPr>
          <p:cNvSpPr txBox="1"/>
          <p:nvPr/>
        </p:nvSpPr>
        <p:spPr>
          <a:xfrm>
            <a:off x="4230268" y="2339775"/>
            <a:ext cx="3052669" cy="646331"/>
          </a:xfrm>
          <a:prstGeom prst="rect">
            <a:avLst/>
          </a:prstGeom>
          <a:noFill/>
        </p:spPr>
        <p:txBody>
          <a:bodyPr wrap="square" rtlCol="0">
            <a:spAutoFit/>
          </a:bodyPr>
          <a:lstStyle/>
          <a:p>
            <a:r>
              <a:rPr lang="en-US"/>
              <a:t>Includes cross-references to reporting section.</a:t>
            </a:r>
          </a:p>
        </p:txBody>
      </p:sp>
      <p:sp>
        <p:nvSpPr>
          <p:cNvPr id="46" name="Rectangle 45" descr="Paying category">
            <a:extLst>
              <a:ext uri="{FF2B5EF4-FFF2-40B4-BE49-F238E27FC236}">
                <a16:creationId xmlns:a16="http://schemas.microsoft.com/office/drawing/2014/main" id="{4C69DF1E-2095-433B-BA5D-721EE6E37538}"/>
              </a:ext>
            </a:extLst>
          </p:cNvPr>
          <p:cNvSpPr/>
          <p:nvPr/>
        </p:nvSpPr>
        <p:spPr>
          <a:xfrm>
            <a:off x="7425972" y="1102176"/>
            <a:ext cx="687723" cy="44311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800"/>
              <a:t>Paying</a:t>
            </a:r>
          </a:p>
        </p:txBody>
      </p:sp>
      <p:sp>
        <p:nvSpPr>
          <p:cNvPr id="29" name="Rectangle 28" descr="Pricing category">
            <a:extLst>
              <a:ext uri="{FF2B5EF4-FFF2-40B4-BE49-F238E27FC236}">
                <a16:creationId xmlns:a16="http://schemas.microsoft.com/office/drawing/2014/main" id="{7975B009-8BE5-4C76-BB6C-6BECC8AFA2F4}"/>
              </a:ext>
            </a:extLst>
          </p:cNvPr>
          <p:cNvSpPr/>
          <p:nvPr/>
        </p:nvSpPr>
        <p:spPr>
          <a:xfrm>
            <a:off x="8200807" y="1102176"/>
            <a:ext cx="687723" cy="44311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800"/>
              <a:t>Pricing</a:t>
            </a:r>
          </a:p>
        </p:txBody>
      </p:sp>
      <p:sp>
        <p:nvSpPr>
          <p:cNvPr id="39" name="Rectangle 38" descr="Indian category">
            <a:extLst>
              <a:ext uri="{FF2B5EF4-FFF2-40B4-BE49-F238E27FC236}">
                <a16:creationId xmlns:a16="http://schemas.microsoft.com/office/drawing/2014/main" id="{C040227F-EE09-4A8F-B1F3-C80D0AEE3D56}"/>
              </a:ext>
            </a:extLst>
          </p:cNvPr>
          <p:cNvSpPr/>
          <p:nvPr/>
        </p:nvSpPr>
        <p:spPr>
          <a:xfrm>
            <a:off x="8975642" y="1102176"/>
            <a:ext cx="687723" cy="44311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800"/>
              <a:t>Indian</a:t>
            </a:r>
          </a:p>
        </p:txBody>
      </p:sp>
      <p:sp>
        <p:nvSpPr>
          <p:cNvPr id="48" name="Rectangle 47" descr="Enforcement &amp; Appeals category">
            <a:extLst>
              <a:ext uri="{FF2B5EF4-FFF2-40B4-BE49-F238E27FC236}">
                <a16:creationId xmlns:a16="http://schemas.microsoft.com/office/drawing/2014/main" id="{07971DED-51D4-4E07-AA31-E87060C494A5}"/>
              </a:ext>
            </a:extLst>
          </p:cNvPr>
          <p:cNvSpPr/>
          <p:nvPr/>
        </p:nvSpPr>
        <p:spPr>
          <a:xfrm>
            <a:off x="9750477" y="1102176"/>
            <a:ext cx="687723" cy="44311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700"/>
              <a:t>Enforcement &amp; Appeals</a:t>
            </a:r>
          </a:p>
        </p:txBody>
      </p:sp>
      <p:grpSp>
        <p:nvGrpSpPr>
          <p:cNvPr id="7" name="Group 6" descr="Structure diagram for About ONRR category.  Includes subcategories for Contacts and ONRR Communication.">
            <a:extLst>
              <a:ext uri="{FF2B5EF4-FFF2-40B4-BE49-F238E27FC236}">
                <a16:creationId xmlns:a16="http://schemas.microsoft.com/office/drawing/2014/main" id="{000B5A4D-1253-421C-878B-E345E6E57483}"/>
              </a:ext>
            </a:extLst>
          </p:cNvPr>
          <p:cNvGrpSpPr/>
          <p:nvPr/>
        </p:nvGrpSpPr>
        <p:grpSpPr>
          <a:xfrm>
            <a:off x="10541047" y="1102176"/>
            <a:ext cx="1530279" cy="1075056"/>
            <a:chOff x="10541047" y="1102176"/>
            <a:chExt cx="1530279" cy="1075056"/>
          </a:xfrm>
        </p:grpSpPr>
        <p:sp>
          <p:nvSpPr>
            <p:cNvPr id="38" name="Rectangle 37" descr="About ONRR category">
              <a:extLst>
                <a:ext uri="{FF2B5EF4-FFF2-40B4-BE49-F238E27FC236}">
                  <a16:creationId xmlns:a16="http://schemas.microsoft.com/office/drawing/2014/main" id="{24650B9C-5D34-4EF7-B741-CD5C4ABE78FA}"/>
                </a:ext>
              </a:extLst>
            </p:cNvPr>
            <p:cNvSpPr/>
            <p:nvPr/>
          </p:nvSpPr>
          <p:spPr>
            <a:xfrm>
              <a:off x="10965580" y="1102176"/>
              <a:ext cx="687723" cy="44311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800"/>
                <a:t>About ONRR</a:t>
              </a:r>
            </a:p>
          </p:txBody>
        </p:sp>
        <p:cxnSp>
          <p:nvCxnSpPr>
            <p:cNvPr id="9" name="Connector: Elbow 8" descr="Connector from About ONRR to Contacts">
              <a:extLst>
                <a:ext uri="{FF2B5EF4-FFF2-40B4-BE49-F238E27FC236}">
                  <a16:creationId xmlns:a16="http://schemas.microsoft.com/office/drawing/2014/main" id="{CF2BE606-45F6-4A0C-9FAE-A69AC59AE400}"/>
                </a:ext>
              </a:extLst>
            </p:cNvPr>
            <p:cNvCxnSpPr>
              <a:stCxn id="38" idx="2"/>
              <a:endCxn id="30" idx="0"/>
            </p:cNvCxnSpPr>
            <p:nvPr/>
          </p:nvCxnSpPr>
          <p:spPr>
            <a:xfrm rot="5400000">
              <a:off x="11002759" y="1427438"/>
              <a:ext cx="188834" cy="424533"/>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30" name="Rectangle 29" descr="Contacts subcategory">
              <a:extLst>
                <a:ext uri="{FF2B5EF4-FFF2-40B4-BE49-F238E27FC236}">
                  <a16:creationId xmlns:a16="http://schemas.microsoft.com/office/drawing/2014/main" id="{BF9B3ED6-461C-48CB-87F9-64CF41708871}"/>
                </a:ext>
              </a:extLst>
            </p:cNvPr>
            <p:cNvSpPr/>
            <p:nvPr/>
          </p:nvSpPr>
          <p:spPr>
            <a:xfrm>
              <a:off x="10541047" y="1734121"/>
              <a:ext cx="687723" cy="44311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800"/>
                <a:t>Contacts</a:t>
              </a:r>
            </a:p>
          </p:txBody>
        </p:sp>
        <p:cxnSp>
          <p:nvCxnSpPr>
            <p:cNvPr id="11" name="Connector: Elbow 10" descr="Connector from About ONRR to ONRR Communication">
              <a:extLst>
                <a:ext uri="{FF2B5EF4-FFF2-40B4-BE49-F238E27FC236}">
                  <a16:creationId xmlns:a16="http://schemas.microsoft.com/office/drawing/2014/main" id="{A09EB538-07D7-4D1C-AF6B-7581072D1E38}"/>
                </a:ext>
              </a:extLst>
            </p:cNvPr>
            <p:cNvCxnSpPr>
              <a:stCxn id="38" idx="2"/>
              <a:endCxn id="31" idx="0"/>
            </p:cNvCxnSpPr>
            <p:nvPr/>
          </p:nvCxnSpPr>
          <p:spPr>
            <a:xfrm rot="16200000" flipH="1">
              <a:off x="11424036" y="1430692"/>
              <a:ext cx="188834" cy="418023"/>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31" name="Rectangle 30" descr="ONRR Communication subcategory">
              <a:extLst>
                <a:ext uri="{FF2B5EF4-FFF2-40B4-BE49-F238E27FC236}">
                  <a16:creationId xmlns:a16="http://schemas.microsoft.com/office/drawing/2014/main" id="{5D9A0323-8D52-4802-92AE-DEFCB13F7E1C}"/>
                </a:ext>
              </a:extLst>
            </p:cNvPr>
            <p:cNvSpPr/>
            <p:nvPr/>
          </p:nvSpPr>
          <p:spPr>
            <a:xfrm>
              <a:off x="11383603" y="1734121"/>
              <a:ext cx="687723" cy="44311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800"/>
                <a:t>ONRR Communication</a:t>
              </a:r>
            </a:p>
          </p:txBody>
        </p:sp>
      </p:grpSp>
      <p:sp>
        <p:nvSpPr>
          <p:cNvPr id="10" name="Slide Number Placeholder 9">
            <a:extLst>
              <a:ext uri="{FF2B5EF4-FFF2-40B4-BE49-F238E27FC236}">
                <a16:creationId xmlns:a16="http://schemas.microsoft.com/office/drawing/2014/main" id="{B3ED9B69-937B-4818-8124-0727D51BAA1F}"/>
              </a:ext>
            </a:extLst>
          </p:cNvPr>
          <p:cNvSpPr>
            <a:spLocks noGrp="1"/>
          </p:cNvSpPr>
          <p:nvPr>
            <p:ph type="sldNum" sz="quarter" idx="12"/>
          </p:nvPr>
        </p:nvSpPr>
        <p:spPr/>
        <p:txBody>
          <a:bodyPr/>
          <a:lstStyle/>
          <a:p>
            <a:fld id="{D340FAF9-28DD-47EC-87B7-55736F0E79A1}" type="slidenum">
              <a:rPr lang="en-US" smtClean="0"/>
              <a:t>30</a:t>
            </a:fld>
            <a:endParaRPr lang="en-US"/>
          </a:p>
        </p:txBody>
      </p:sp>
    </p:spTree>
    <p:extLst>
      <p:ext uri="{BB962C8B-B14F-4D97-AF65-F5344CB8AC3E}">
        <p14:creationId xmlns:p14="http://schemas.microsoft.com/office/powerpoint/2010/main" val="27427683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Shape 1540"/>
        <p:cNvGrpSpPr/>
        <p:nvPr/>
      </p:nvGrpSpPr>
      <p:grpSpPr>
        <a:xfrm>
          <a:off x="0" y="0"/>
          <a:ext cx="0" cy="0"/>
          <a:chOff x="0" y="0"/>
          <a:chExt cx="0" cy="0"/>
        </a:xfrm>
      </p:grpSpPr>
      <p:pic>
        <p:nvPicPr>
          <p:cNvPr id="1541" name="Google Shape;1541;p181">
            <a:extLst>
              <a:ext uri="{C183D7F6-B498-43B3-948B-1728B52AA6E4}">
                <adec:decorative xmlns:adec="http://schemas.microsoft.com/office/drawing/2017/decorative" val="1"/>
              </a:ext>
            </a:extLst>
          </p:cNvPr>
          <p:cNvPicPr preferRelativeResize="0"/>
          <p:nvPr/>
        </p:nvPicPr>
        <p:blipFill rotWithShape="1">
          <a:blip r:embed="rId3">
            <a:alphaModFix amt="27000"/>
          </a:blip>
          <a:srcRect l="13515" r="19076"/>
          <a:stretch/>
        </p:blipFill>
        <p:spPr>
          <a:xfrm>
            <a:off x="0" y="0"/>
            <a:ext cx="12192000" cy="6858000"/>
          </a:xfrm>
          <a:prstGeom prst="rect">
            <a:avLst/>
          </a:prstGeom>
          <a:noFill/>
          <a:ln>
            <a:noFill/>
          </a:ln>
        </p:spPr>
      </p:pic>
      <p:sp>
        <p:nvSpPr>
          <p:cNvPr id="3" name="Title 2" descr="Lessons learned">
            <a:extLst>
              <a:ext uri="{FF2B5EF4-FFF2-40B4-BE49-F238E27FC236}">
                <a16:creationId xmlns:a16="http://schemas.microsoft.com/office/drawing/2014/main" id="{47410AF4-635D-41B6-87C8-C9A2A9CE5308}"/>
              </a:ext>
            </a:extLst>
          </p:cNvPr>
          <p:cNvSpPr>
            <a:spLocks noGrp="1"/>
          </p:cNvSpPr>
          <p:nvPr>
            <p:ph type="title"/>
          </p:nvPr>
        </p:nvSpPr>
        <p:spPr>
          <a:solidFill>
            <a:schemeClr val="bg1"/>
          </a:solidFill>
        </p:spPr>
        <p:txBody>
          <a:bodyPr/>
          <a:lstStyle/>
          <a:p>
            <a:r>
              <a:rPr lang="en-US"/>
              <a:t>Lessons learned</a:t>
            </a:r>
          </a:p>
        </p:txBody>
      </p:sp>
      <p:sp>
        <p:nvSpPr>
          <p:cNvPr id="2" name="Slide Number Placeholder 1">
            <a:extLst>
              <a:ext uri="{FF2B5EF4-FFF2-40B4-BE49-F238E27FC236}">
                <a16:creationId xmlns:a16="http://schemas.microsoft.com/office/drawing/2014/main" id="{F0476DC4-2118-42FE-9529-6A092CF42DF1}"/>
              </a:ext>
            </a:extLst>
          </p:cNvPr>
          <p:cNvSpPr>
            <a:spLocks noGrp="1"/>
          </p:cNvSpPr>
          <p:nvPr>
            <p:ph type="sldNum" idx="12"/>
          </p:nvPr>
        </p:nvSpPr>
        <p:spPr/>
        <p:txBody>
          <a:bodyPr/>
          <a:lstStyle/>
          <a:p>
            <a:fld id="{00000000-1234-1234-1234-123412341234}" type="slidenum">
              <a:rPr lang="en-US" smtClean="0"/>
              <a:pPr/>
              <a:t>31</a:t>
            </a:fld>
            <a:endParaRPr 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9040B-93FF-4E25-86B7-43E3657941A5}"/>
              </a:ext>
            </a:extLst>
          </p:cNvPr>
          <p:cNvSpPr>
            <a:spLocks noGrp="1"/>
          </p:cNvSpPr>
          <p:nvPr>
            <p:ph type="title"/>
          </p:nvPr>
        </p:nvSpPr>
        <p:spPr/>
        <p:txBody>
          <a:bodyPr/>
          <a:lstStyle/>
          <a:p>
            <a:r>
              <a:rPr lang="en-US"/>
              <a:t>Logistics take time</a:t>
            </a:r>
          </a:p>
        </p:txBody>
      </p:sp>
      <p:sp>
        <p:nvSpPr>
          <p:cNvPr id="3" name="Text Placeholder 2">
            <a:extLst>
              <a:ext uri="{FF2B5EF4-FFF2-40B4-BE49-F238E27FC236}">
                <a16:creationId xmlns:a16="http://schemas.microsoft.com/office/drawing/2014/main" id="{F495B320-5654-4657-9F9E-BC8F6C589ED5}"/>
              </a:ext>
            </a:extLst>
          </p:cNvPr>
          <p:cNvSpPr>
            <a:spLocks noGrp="1"/>
          </p:cNvSpPr>
          <p:nvPr>
            <p:ph type="body" idx="1"/>
          </p:nvPr>
        </p:nvSpPr>
        <p:spPr/>
        <p:txBody>
          <a:bodyPr/>
          <a:lstStyle/>
          <a:p>
            <a:r>
              <a:rPr lang="en-US"/>
              <a:t>We only allocated 30 minutes per session for our participants. </a:t>
            </a:r>
          </a:p>
          <a:p>
            <a:r>
              <a:rPr lang="en-US"/>
              <a:t>It took close to 10-15 minutes for participants to log on and share their screen before they actually started sorting cards. </a:t>
            </a:r>
          </a:p>
          <a:p>
            <a:r>
              <a:rPr lang="en-US"/>
              <a:t>The number of cards overwhelmed a few participants and they asked to finish the card sort on their own time. </a:t>
            </a:r>
          </a:p>
        </p:txBody>
      </p:sp>
      <p:sp>
        <p:nvSpPr>
          <p:cNvPr id="4" name="Slide Number Placeholder 3">
            <a:extLst>
              <a:ext uri="{FF2B5EF4-FFF2-40B4-BE49-F238E27FC236}">
                <a16:creationId xmlns:a16="http://schemas.microsoft.com/office/drawing/2014/main" id="{80FD1061-9E4F-48AD-A132-C51DFAA20147}"/>
              </a:ext>
            </a:extLst>
          </p:cNvPr>
          <p:cNvSpPr>
            <a:spLocks noGrp="1"/>
          </p:cNvSpPr>
          <p:nvPr>
            <p:ph type="sldNum" idx="12"/>
          </p:nvPr>
        </p:nvSpPr>
        <p:spPr/>
        <p:txBody>
          <a:bodyPr/>
          <a:lstStyle/>
          <a:p>
            <a:fld id="{00000000-1234-1234-1234-123412341234}" type="slidenum">
              <a:rPr lang="en-US" smtClean="0"/>
              <a:pPr/>
              <a:t>32</a:t>
            </a:fld>
            <a:endParaRPr lang="en-US"/>
          </a:p>
        </p:txBody>
      </p:sp>
    </p:spTree>
    <p:extLst>
      <p:ext uri="{BB962C8B-B14F-4D97-AF65-F5344CB8AC3E}">
        <p14:creationId xmlns:p14="http://schemas.microsoft.com/office/powerpoint/2010/main" val="4256140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9040B-93FF-4E25-86B7-43E3657941A5}"/>
              </a:ext>
            </a:extLst>
          </p:cNvPr>
          <p:cNvSpPr>
            <a:spLocks noGrp="1"/>
          </p:cNvSpPr>
          <p:nvPr>
            <p:ph type="title"/>
          </p:nvPr>
        </p:nvSpPr>
        <p:spPr/>
        <p:txBody>
          <a:bodyPr/>
          <a:lstStyle/>
          <a:p>
            <a:r>
              <a:rPr lang="en-US"/>
              <a:t>We wish we could have found more participants</a:t>
            </a:r>
          </a:p>
        </p:txBody>
      </p:sp>
      <p:sp>
        <p:nvSpPr>
          <p:cNvPr id="3" name="Text Placeholder 2">
            <a:extLst>
              <a:ext uri="{FF2B5EF4-FFF2-40B4-BE49-F238E27FC236}">
                <a16:creationId xmlns:a16="http://schemas.microsoft.com/office/drawing/2014/main" id="{F495B320-5654-4657-9F9E-BC8F6C589ED5}"/>
              </a:ext>
            </a:extLst>
          </p:cNvPr>
          <p:cNvSpPr>
            <a:spLocks noGrp="1"/>
          </p:cNvSpPr>
          <p:nvPr>
            <p:ph type="body" idx="1"/>
          </p:nvPr>
        </p:nvSpPr>
        <p:spPr/>
        <p:txBody>
          <a:bodyPr/>
          <a:lstStyle/>
          <a:p>
            <a:r>
              <a:rPr lang="en-US"/>
              <a:t>We had 11 participants across two audiences.</a:t>
            </a:r>
          </a:p>
          <a:p>
            <a:r>
              <a:rPr lang="en-US"/>
              <a:t>Our analysis revealed patterns for most of the cards, but there were some cards where there was not a strong pattern.</a:t>
            </a:r>
          </a:p>
          <a:p>
            <a:r>
              <a:rPr lang="en-US"/>
              <a:t>We have a niche audience and recruiting a large enough sample for patterns is difficult.</a:t>
            </a:r>
          </a:p>
        </p:txBody>
      </p:sp>
      <p:sp>
        <p:nvSpPr>
          <p:cNvPr id="4" name="Slide Number Placeholder 3">
            <a:extLst>
              <a:ext uri="{FF2B5EF4-FFF2-40B4-BE49-F238E27FC236}">
                <a16:creationId xmlns:a16="http://schemas.microsoft.com/office/drawing/2014/main" id="{A2B47829-254F-41A8-92C9-7921DEF6B90B}"/>
              </a:ext>
            </a:extLst>
          </p:cNvPr>
          <p:cNvSpPr>
            <a:spLocks noGrp="1"/>
          </p:cNvSpPr>
          <p:nvPr>
            <p:ph type="sldNum" idx="12"/>
          </p:nvPr>
        </p:nvSpPr>
        <p:spPr/>
        <p:txBody>
          <a:bodyPr/>
          <a:lstStyle/>
          <a:p>
            <a:fld id="{00000000-1234-1234-1234-123412341234}" type="slidenum">
              <a:rPr lang="en-US" smtClean="0"/>
              <a:pPr/>
              <a:t>33</a:t>
            </a:fld>
            <a:endParaRPr lang="en-US"/>
          </a:p>
        </p:txBody>
      </p:sp>
    </p:spTree>
    <p:extLst>
      <p:ext uri="{BB962C8B-B14F-4D97-AF65-F5344CB8AC3E}">
        <p14:creationId xmlns:p14="http://schemas.microsoft.com/office/powerpoint/2010/main" val="1170048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DBBAE-D01B-4C2C-8262-CC7499688CE8}"/>
              </a:ext>
            </a:extLst>
          </p:cNvPr>
          <p:cNvSpPr>
            <a:spLocks noGrp="1"/>
          </p:cNvSpPr>
          <p:nvPr>
            <p:ph type="title"/>
          </p:nvPr>
        </p:nvSpPr>
        <p:spPr/>
        <p:txBody>
          <a:bodyPr/>
          <a:lstStyle/>
          <a:p>
            <a:r>
              <a:rPr lang="en-US"/>
              <a:t>Moderating sessions has benefits</a:t>
            </a:r>
          </a:p>
        </p:txBody>
      </p:sp>
      <p:sp>
        <p:nvSpPr>
          <p:cNvPr id="3" name="Text Placeholder 2">
            <a:extLst>
              <a:ext uri="{FF2B5EF4-FFF2-40B4-BE49-F238E27FC236}">
                <a16:creationId xmlns:a16="http://schemas.microsoft.com/office/drawing/2014/main" id="{150FF237-74F1-4079-88A1-152DAB34C851}"/>
              </a:ext>
            </a:extLst>
          </p:cNvPr>
          <p:cNvSpPr>
            <a:spLocks noGrp="1"/>
          </p:cNvSpPr>
          <p:nvPr>
            <p:ph type="body" idx="1"/>
          </p:nvPr>
        </p:nvSpPr>
        <p:spPr/>
        <p:txBody>
          <a:bodyPr/>
          <a:lstStyle/>
          <a:p>
            <a:r>
              <a:rPr lang="en-US"/>
              <a:t>Ask and answer questions</a:t>
            </a:r>
          </a:p>
          <a:p>
            <a:r>
              <a:rPr lang="en-US"/>
              <a:t>Probe into why participants organized the information the way they did</a:t>
            </a:r>
          </a:p>
          <a:p>
            <a:r>
              <a:rPr lang="en-US"/>
              <a:t>Learn about unclear card labels</a:t>
            </a:r>
            <a:br>
              <a:rPr lang="en-US"/>
            </a:br>
            <a:br>
              <a:rPr lang="en-US"/>
            </a:br>
            <a:br>
              <a:rPr lang="en-US"/>
            </a:br>
            <a:endParaRPr lang="en-US"/>
          </a:p>
        </p:txBody>
      </p:sp>
      <p:sp>
        <p:nvSpPr>
          <p:cNvPr id="4" name="Slide Number Placeholder 3">
            <a:extLst>
              <a:ext uri="{FF2B5EF4-FFF2-40B4-BE49-F238E27FC236}">
                <a16:creationId xmlns:a16="http://schemas.microsoft.com/office/drawing/2014/main" id="{AE2B9E9C-BF9F-497C-A2DF-1857C0E8D63C}"/>
              </a:ext>
            </a:extLst>
          </p:cNvPr>
          <p:cNvSpPr>
            <a:spLocks noGrp="1"/>
          </p:cNvSpPr>
          <p:nvPr>
            <p:ph type="sldNum" idx="12"/>
          </p:nvPr>
        </p:nvSpPr>
        <p:spPr/>
        <p:txBody>
          <a:bodyPr/>
          <a:lstStyle/>
          <a:p>
            <a:fld id="{00000000-1234-1234-1234-123412341234}" type="slidenum">
              <a:rPr lang="en-US" smtClean="0"/>
              <a:pPr/>
              <a:t>34</a:t>
            </a:fld>
            <a:endParaRPr lang="en-US"/>
          </a:p>
        </p:txBody>
      </p:sp>
    </p:spTree>
    <p:extLst>
      <p:ext uri="{BB962C8B-B14F-4D97-AF65-F5344CB8AC3E}">
        <p14:creationId xmlns:p14="http://schemas.microsoft.com/office/powerpoint/2010/main" val="19559758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9040B-93FF-4E25-86B7-43E3657941A5}"/>
              </a:ext>
            </a:extLst>
          </p:cNvPr>
          <p:cNvSpPr>
            <a:spLocks noGrp="1"/>
          </p:cNvSpPr>
          <p:nvPr>
            <p:ph type="title"/>
          </p:nvPr>
        </p:nvSpPr>
        <p:spPr/>
        <p:txBody>
          <a:bodyPr/>
          <a:lstStyle/>
          <a:p>
            <a:r>
              <a:rPr lang="en-US"/>
              <a:t>Some of our labels were not clear</a:t>
            </a:r>
          </a:p>
        </p:txBody>
      </p:sp>
      <p:sp>
        <p:nvSpPr>
          <p:cNvPr id="3" name="Text Placeholder 2">
            <a:extLst>
              <a:ext uri="{FF2B5EF4-FFF2-40B4-BE49-F238E27FC236}">
                <a16:creationId xmlns:a16="http://schemas.microsoft.com/office/drawing/2014/main" id="{F495B320-5654-4657-9F9E-BC8F6C589ED5}"/>
              </a:ext>
            </a:extLst>
          </p:cNvPr>
          <p:cNvSpPr>
            <a:spLocks noGrp="1"/>
          </p:cNvSpPr>
          <p:nvPr>
            <p:ph type="body" idx="1"/>
          </p:nvPr>
        </p:nvSpPr>
        <p:spPr/>
        <p:txBody>
          <a:bodyPr/>
          <a:lstStyle/>
          <a:p>
            <a:r>
              <a:rPr lang="en-US"/>
              <a:t>There were some cards that users did not know where to place due to the labeling or title not being clear. </a:t>
            </a:r>
          </a:p>
          <a:p>
            <a:r>
              <a:rPr lang="en-US"/>
              <a:t>Moderating the study allowed us to learn which labels weren't clear to users.</a:t>
            </a:r>
          </a:p>
          <a:p>
            <a:r>
              <a:rPr lang="en-US"/>
              <a:t>We updated the card labels to better match users’ expectations in the closed sort.</a:t>
            </a:r>
          </a:p>
        </p:txBody>
      </p:sp>
      <p:sp>
        <p:nvSpPr>
          <p:cNvPr id="4" name="Slide Number Placeholder 3">
            <a:extLst>
              <a:ext uri="{FF2B5EF4-FFF2-40B4-BE49-F238E27FC236}">
                <a16:creationId xmlns:a16="http://schemas.microsoft.com/office/drawing/2014/main" id="{43EE21D6-0E55-420F-9BED-45DBCB8BA41F}"/>
              </a:ext>
            </a:extLst>
          </p:cNvPr>
          <p:cNvSpPr>
            <a:spLocks noGrp="1"/>
          </p:cNvSpPr>
          <p:nvPr>
            <p:ph type="sldNum" idx="12"/>
          </p:nvPr>
        </p:nvSpPr>
        <p:spPr/>
        <p:txBody>
          <a:bodyPr/>
          <a:lstStyle/>
          <a:p>
            <a:fld id="{00000000-1234-1234-1234-123412341234}" type="slidenum">
              <a:rPr lang="en-US" smtClean="0"/>
              <a:pPr/>
              <a:t>35</a:t>
            </a:fld>
            <a:endParaRPr lang="en-US"/>
          </a:p>
        </p:txBody>
      </p:sp>
    </p:spTree>
    <p:extLst>
      <p:ext uri="{BB962C8B-B14F-4D97-AF65-F5344CB8AC3E}">
        <p14:creationId xmlns:p14="http://schemas.microsoft.com/office/powerpoint/2010/main" val="20940284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9040B-93FF-4E25-86B7-43E3657941A5}"/>
              </a:ext>
            </a:extLst>
          </p:cNvPr>
          <p:cNvSpPr>
            <a:spLocks noGrp="1"/>
          </p:cNvSpPr>
          <p:nvPr>
            <p:ph type="title"/>
          </p:nvPr>
        </p:nvSpPr>
        <p:spPr/>
        <p:txBody>
          <a:bodyPr/>
          <a:lstStyle/>
          <a:p>
            <a:r>
              <a:rPr lang="en-US"/>
              <a:t>Feasibility of using GitHub as a tool</a:t>
            </a:r>
          </a:p>
        </p:txBody>
      </p:sp>
      <p:sp>
        <p:nvSpPr>
          <p:cNvPr id="3" name="Text Placeholder 2">
            <a:extLst>
              <a:ext uri="{FF2B5EF4-FFF2-40B4-BE49-F238E27FC236}">
                <a16:creationId xmlns:a16="http://schemas.microsoft.com/office/drawing/2014/main" id="{F495B320-5654-4657-9F9E-BC8F6C589ED5}"/>
              </a:ext>
            </a:extLst>
          </p:cNvPr>
          <p:cNvSpPr>
            <a:spLocks noGrp="1"/>
          </p:cNvSpPr>
          <p:nvPr>
            <p:ph type="body" idx="1"/>
          </p:nvPr>
        </p:nvSpPr>
        <p:spPr/>
        <p:txBody>
          <a:bodyPr/>
          <a:lstStyle/>
          <a:p>
            <a:pPr marL="152396" indent="0">
              <a:buNone/>
            </a:pPr>
            <a:r>
              <a:rPr lang="en-US"/>
              <a:t>Overall, GitHub worked well to help us learn what we wanted to learn, and we will continue to use it in the future.</a:t>
            </a:r>
          </a:p>
        </p:txBody>
      </p:sp>
      <p:sp>
        <p:nvSpPr>
          <p:cNvPr id="4" name="Slide Number Placeholder 3">
            <a:extLst>
              <a:ext uri="{FF2B5EF4-FFF2-40B4-BE49-F238E27FC236}">
                <a16:creationId xmlns:a16="http://schemas.microsoft.com/office/drawing/2014/main" id="{B2261839-60DE-4747-A388-87B4D4F12A51}"/>
              </a:ext>
            </a:extLst>
          </p:cNvPr>
          <p:cNvSpPr>
            <a:spLocks noGrp="1"/>
          </p:cNvSpPr>
          <p:nvPr>
            <p:ph type="sldNum" idx="12"/>
          </p:nvPr>
        </p:nvSpPr>
        <p:spPr/>
        <p:txBody>
          <a:bodyPr/>
          <a:lstStyle/>
          <a:p>
            <a:fld id="{00000000-1234-1234-1234-123412341234}" type="slidenum">
              <a:rPr lang="en-US" smtClean="0"/>
              <a:pPr/>
              <a:t>36</a:t>
            </a:fld>
            <a:endParaRPr lang="en-US"/>
          </a:p>
        </p:txBody>
      </p:sp>
    </p:spTree>
    <p:extLst>
      <p:ext uri="{BB962C8B-B14F-4D97-AF65-F5344CB8AC3E}">
        <p14:creationId xmlns:p14="http://schemas.microsoft.com/office/powerpoint/2010/main" val="38621238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42DA611-5936-4B35-B0F5-B3D1C3965912}"/>
              </a:ext>
              <a:ext uri="{C183D7F6-B498-43B3-948B-1728B52AA6E4}">
                <adec:decorative xmlns:adec="http://schemas.microsoft.com/office/drawing/2017/decorative" val="1"/>
              </a:ext>
            </a:extLst>
          </p:cNvPr>
          <p:cNvPicPr>
            <a:picLocks noChangeAspect="1"/>
          </p:cNvPicPr>
          <p:nvPr/>
        </p:nvPicPr>
        <p:blipFill rotWithShape="1">
          <a:blip r:embed="rId2">
            <a:alphaModFix amt="17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24264" b="11484"/>
          <a:stretch/>
        </p:blipFill>
        <p:spPr>
          <a:xfrm>
            <a:off x="0" y="0"/>
            <a:ext cx="14570766" cy="6858000"/>
          </a:xfrm>
          <a:prstGeom prst="rect">
            <a:avLst/>
          </a:prstGeom>
        </p:spPr>
      </p:pic>
      <p:sp>
        <p:nvSpPr>
          <p:cNvPr id="3" name="Title 2" descr="Closed card sorting">
            <a:extLst>
              <a:ext uri="{FF2B5EF4-FFF2-40B4-BE49-F238E27FC236}">
                <a16:creationId xmlns:a16="http://schemas.microsoft.com/office/drawing/2014/main" id="{928B6C4B-4EF3-4909-9381-3104D62647DE}"/>
              </a:ext>
            </a:extLst>
          </p:cNvPr>
          <p:cNvSpPr>
            <a:spLocks noGrp="1"/>
          </p:cNvSpPr>
          <p:nvPr>
            <p:ph type="title"/>
          </p:nvPr>
        </p:nvSpPr>
        <p:spPr>
          <a:solidFill>
            <a:schemeClr val="bg1"/>
          </a:solidFill>
        </p:spPr>
        <p:txBody>
          <a:bodyPr/>
          <a:lstStyle/>
          <a:p>
            <a:r>
              <a:rPr lang="en-US"/>
              <a:t>Closed card sorting</a:t>
            </a:r>
          </a:p>
        </p:txBody>
      </p:sp>
      <p:sp>
        <p:nvSpPr>
          <p:cNvPr id="2" name="Slide Number Placeholder 1">
            <a:extLst>
              <a:ext uri="{FF2B5EF4-FFF2-40B4-BE49-F238E27FC236}">
                <a16:creationId xmlns:a16="http://schemas.microsoft.com/office/drawing/2014/main" id="{E55F244E-3878-44EC-9595-67964143EB51}"/>
              </a:ext>
            </a:extLst>
          </p:cNvPr>
          <p:cNvSpPr>
            <a:spLocks noGrp="1"/>
          </p:cNvSpPr>
          <p:nvPr>
            <p:ph type="sldNum" idx="12"/>
          </p:nvPr>
        </p:nvSpPr>
        <p:spPr/>
        <p:txBody>
          <a:bodyPr/>
          <a:lstStyle/>
          <a:p>
            <a:fld id="{00000000-1234-1234-1234-123412341234}" type="slidenum">
              <a:rPr lang="en-US" smtClean="0"/>
              <a:pPr/>
              <a:t>37</a:t>
            </a:fld>
            <a:endParaRPr lang="en-US"/>
          </a:p>
        </p:txBody>
      </p:sp>
    </p:spTree>
    <p:extLst>
      <p:ext uri="{BB962C8B-B14F-4D97-AF65-F5344CB8AC3E}">
        <p14:creationId xmlns:p14="http://schemas.microsoft.com/office/powerpoint/2010/main" val="23921505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25CFF-7C7D-4B1C-AE4A-3D36ECFDF408}"/>
              </a:ext>
            </a:extLst>
          </p:cNvPr>
          <p:cNvSpPr>
            <a:spLocks noGrp="1"/>
          </p:cNvSpPr>
          <p:nvPr>
            <p:ph type="title"/>
          </p:nvPr>
        </p:nvSpPr>
        <p:spPr/>
        <p:txBody>
          <a:bodyPr/>
          <a:lstStyle/>
          <a:p>
            <a:r>
              <a:rPr lang="en-US"/>
              <a:t>Categories we started with</a:t>
            </a:r>
          </a:p>
        </p:txBody>
      </p:sp>
      <p:graphicFrame>
        <p:nvGraphicFramePr>
          <p:cNvPr id="4" name="Table 3" descr="Categories in the top row with cards in each category below.">
            <a:extLst>
              <a:ext uri="{FF2B5EF4-FFF2-40B4-BE49-F238E27FC236}">
                <a16:creationId xmlns:a16="http://schemas.microsoft.com/office/drawing/2014/main" id="{37125529-9DE1-400B-A62A-0E6C8A4AED41}"/>
              </a:ext>
            </a:extLst>
          </p:cNvPr>
          <p:cNvGraphicFramePr>
            <a:graphicFrameLocks noGrp="1"/>
          </p:cNvGraphicFramePr>
          <p:nvPr>
            <p:extLst>
              <p:ext uri="{D42A27DB-BD31-4B8C-83A1-F6EECF244321}">
                <p14:modId xmlns:p14="http://schemas.microsoft.com/office/powerpoint/2010/main" val="4187264269"/>
              </p:ext>
            </p:extLst>
          </p:nvPr>
        </p:nvGraphicFramePr>
        <p:xfrm>
          <a:off x="325315" y="1690688"/>
          <a:ext cx="11517922" cy="3373969"/>
        </p:xfrm>
        <a:graphic>
          <a:graphicData uri="http://schemas.openxmlformats.org/drawingml/2006/table">
            <a:tbl>
              <a:tblPr firstRow="1">
                <a:tableStyleId>{0E3FDE45-AF77-4B5C-9715-49D594BDF05E}</a:tableStyleId>
              </a:tblPr>
              <a:tblGrid>
                <a:gridCol w="1522078">
                  <a:extLst>
                    <a:ext uri="{9D8B030D-6E8A-4147-A177-3AD203B41FA5}">
                      <a16:colId xmlns:a16="http://schemas.microsoft.com/office/drawing/2014/main" val="3859816525"/>
                    </a:ext>
                  </a:extLst>
                </a:gridCol>
                <a:gridCol w="2055454">
                  <a:extLst>
                    <a:ext uri="{9D8B030D-6E8A-4147-A177-3AD203B41FA5}">
                      <a16:colId xmlns:a16="http://schemas.microsoft.com/office/drawing/2014/main" val="3697438462"/>
                    </a:ext>
                  </a:extLst>
                </a:gridCol>
                <a:gridCol w="1627515">
                  <a:extLst>
                    <a:ext uri="{9D8B030D-6E8A-4147-A177-3AD203B41FA5}">
                      <a16:colId xmlns:a16="http://schemas.microsoft.com/office/drawing/2014/main" val="2794326110"/>
                    </a:ext>
                  </a:extLst>
                </a:gridCol>
                <a:gridCol w="1485900">
                  <a:extLst>
                    <a:ext uri="{9D8B030D-6E8A-4147-A177-3AD203B41FA5}">
                      <a16:colId xmlns:a16="http://schemas.microsoft.com/office/drawing/2014/main" val="717265939"/>
                    </a:ext>
                  </a:extLst>
                </a:gridCol>
                <a:gridCol w="1186961">
                  <a:extLst>
                    <a:ext uri="{9D8B030D-6E8A-4147-A177-3AD203B41FA5}">
                      <a16:colId xmlns:a16="http://schemas.microsoft.com/office/drawing/2014/main" val="3782097966"/>
                    </a:ext>
                  </a:extLst>
                </a:gridCol>
                <a:gridCol w="2039965">
                  <a:extLst>
                    <a:ext uri="{9D8B030D-6E8A-4147-A177-3AD203B41FA5}">
                      <a16:colId xmlns:a16="http://schemas.microsoft.com/office/drawing/2014/main" val="1822375938"/>
                    </a:ext>
                  </a:extLst>
                </a:gridCol>
                <a:gridCol w="1600049">
                  <a:extLst>
                    <a:ext uri="{9D8B030D-6E8A-4147-A177-3AD203B41FA5}">
                      <a16:colId xmlns:a16="http://schemas.microsoft.com/office/drawing/2014/main" val="2349872693"/>
                    </a:ext>
                  </a:extLst>
                </a:gridCol>
              </a:tblGrid>
              <a:tr h="526039">
                <a:tc>
                  <a:txBody>
                    <a:bodyPr/>
                    <a:lstStyle/>
                    <a:p>
                      <a:pPr algn="l" fontAlgn="b"/>
                      <a:r>
                        <a:rPr lang="en-US" sz="1400" u="none" strike="noStrike">
                          <a:effectLst/>
                        </a:rPr>
                        <a:t>Reporting</a:t>
                      </a:r>
                      <a:endParaRPr lang="en-US" sz="1400" b="1" i="0" u="none" strike="noStrike">
                        <a:effectLst/>
                        <a:latin typeface="Arial" panose="020B0604020202020204" pitchFamily="34" charset="0"/>
                      </a:endParaRPr>
                    </a:p>
                  </a:txBody>
                  <a:tcPr marL="8250" marR="8250" marT="8250" marB="0"/>
                </a:tc>
                <a:tc>
                  <a:txBody>
                    <a:bodyPr/>
                    <a:lstStyle/>
                    <a:p>
                      <a:pPr algn="l" fontAlgn="b"/>
                      <a:r>
                        <a:rPr lang="en-US" sz="1400" u="none" strike="noStrike">
                          <a:effectLst/>
                        </a:rPr>
                        <a:t>Training &amp; Resources</a:t>
                      </a:r>
                      <a:endParaRPr lang="en-US" sz="1400" b="1" i="0" u="none" strike="noStrike">
                        <a:effectLst/>
                        <a:latin typeface="Arial" panose="020B0604020202020204" pitchFamily="34" charset="0"/>
                      </a:endParaRPr>
                    </a:p>
                  </a:txBody>
                  <a:tcPr marL="8250" marR="8250" marT="8250" marB="0"/>
                </a:tc>
                <a:tc>
                  <a:txBody>
                    <a:bodyPr/>
                    <a:lstStyle/>
                    <a:p>
                      <a:pPr algn="l" fontAlgn="b"/>
                      <a:r>
                        <a:rPr lang="en-US" sz="1400" u="none" strike="noStrike">
                          <a:effectLst/>
                        </a:rPr>
                        <a:t>Valuation</a:t>
                      </a:r>
                      <a:endParaRPr lang="en-US" sz="1400" b="1" i="0" u="none" strike="noStrike">
                        <a:effectLst/>
                        <a:latin typeface="Arial" panose="020B0604020202020204" pitchFamily="34" charset="0"/>
                      </a:endParaRPr>
                    </a:p>
                  </a:txBody>
                  <a:tcPr marL="8250" marR="8250" marT="8250" marB="0"/>
                </a:tc>
                <a:tc>
                  <a:txBody>
                    <a:bodyPr/>
                    <a:lstStyle/>
                    <a:p>
                      <a:pPr algn="l" fontAlgn="b"/>
                      <a:r>
                        <a:rPr lang="en-US" sz="1400" u="none" strike="noStrike">
                          <a:effectLst/>
                        </a:rPr>
                        <a:t>Paying</a:t>
                      </a:r>
                      <a:endParaRPr lang="en-US" sz="1400" b="1" i="0" u="none" strike="noStrike">
                        <a:effectLst/>
                        <a:latin typeface="Arial" panose="020B0604020202020204" pitchFamily="34" charset="0"/>
                      </a:endParaRPr>
                    </a:p>
                  </a:txBody>
                  <a:tcPr marL="8250" marR="8250" marT="8250" marB="0"/>
                </a:tc>
                <a:tc>
                  <a:txBody>
                    <a:bodyPr/>
                    <a:lstStyle/>
                    <a:p>
                      <a:pPr algn="l" fontAlgn="b"/>
                      <a:r>
                        <a:rPr lang="en-US" sz="1400" u="none" strike="noStrike">
                          <a:effectLst/>
                        </a:rPr>
                        <a:t>Indian</a:t>
                      </a:r>
                      <a:endParaRPr lang="en-US" sz="1400" b="1" i="0" u="none" strike="noStrike">
                        <a:effectLst/>
                        <a:latin typeface="Arial" panose="020B0604020202020204" pitchFamily="34" charset="0"/>
                      </a:endParaRPr>
                    </a:p>
                  </a:txBody>
                  <a:tcPr marL="8250" marR="8250" marT="8250" marB="0"/>
                </a:tc>
                <a:tc>
                  <a:txBody>
                    <a:bodyPr/>
                    <a:lstStyle/>
                    <a:p>
                      <a:pPr algn="l" fontAlgn="b"/>
                      <a:r>
                        <a:rPr lang="en-US" sz="1400" u="none" strike="noStrike">
                          <a:effectLst/>
                        </a:rPr>
                        <a:t>Enforcement &amp; Appeals</a:t>
                      </a:r>
                      <a:endParaRPr lang="en-US" sz="1400" b="1" i="0" u="none" strike="noStrike">
                        <a:effectLst/>
                        <a:latin typeface="Arial" panose="020B0604020202020204" pitchFamily="34" charset="0"/>
                      </a:endParaRPr>
                    </a:p>
                  </a:txBody>
                  <a:tcPr marL="8250" marR="8250" marT="8250" marB="0"/>
                </a:tc>
                <a:tc>
                  <a:txBody>
                    <a:bodyPr/>
                    <a:lstStyle/>
                    <a:p>
                      <a:pPr algn="l" fontAlgn="b"/>
                      <a:r>
                        <a:rPr lang="en-US" sz="1400" u="none" strike="noStrike">
                          <a:effectLst/>
                        </a:rPr>
                        <a:t>About ONRR</a:t>
                      </a:r>
                      <a:endParaRPr lang="en-US" sz="1400" b="1" i="0" u="none" strike="noStrike">
                        <a:effectLst/>
                        <a:latin typeface="Arial" panose="020B0604020202020204" pitchFamily="34" charset="0"/>
                      </a:endParaRPr>
                    </a:p>
                  </a:txBody>
                  <a:tcPr marL="8250" marR="8250" marT="8250" marB="0"/>
                </a:tc>
                <a:extLst>
                  <a:ext uri="{0D108BD9-81ED-4DB2-BD59-A6C34878D82A}">
                    <a16:rowId xmlns:a16="http://schemas.microsoft.com/office/drawing/2014/main" val="713422970"/>
                  </a:ext>
                </a:extLst>
              </a:tr>
              <a:tr h="173041">
                <a:tc>
                  <a:txBody>
                    <a:bodyPr/>
                    <a:lstStyle/>
                    <a:p>
                      <a:pPr algn="l" fontAlgn="b"/>
                      <a:r>
                        <a:rPr lang="en-US" sz="1400" u="none" strike="noStrike" kern="1200">
                          <a:effectLst/>
                        </a:rPr>
                        <a:t>Reporting Home</a:t>
                      </a:r>
                      <a:endParaRPr lang="en-US" sz="1400" u="none" strike="noStrike" kern="1200">
                        <a:solidFill>
                          <a:schemeClr val="tx1"/>
                        </a:solidFill>
                        <a:effectLst/>
                        <a:latin typeface="+mn-lt"/>
                        <a:ea typeface="+mn-ea"/>
                        <a:cs typeface="+mn-cs"/>
                      </a:endParaRPr>
                    </a:p>
                  </a:txBody>
                  <a:tcPr marL="8250" marR="8250" marT="8250" marB="0"/>
                </a:tc>
                <a:tc>
                  <a:txBody>
                    <a:bodyPr/>
                    <a:lstStyle/>
                    <a:p>
                      <a:pPr algn="l" fontAlgn="b"/>
                      <a:r>
                        <a:rPr lang="en-US" sz="1400" u="none" strike="noStrike" kern="1200">
                          <a:effectLst/>
                        </a:rPr>
                        <a:t>Training &amp; Resources Home</a:t>
                      </a:r>
                      <a:endParaRPr lang="en-US" sz="1400" u="none" strike="noStrike" kern="1200">
                        <a:solidFill>
                          <a:schemeClr val="tx1"/>
                        </a:solidFill>
                        <a:effectLst/>
                        <a:latin typeface="+mn-lt"/>
                        <a:ea typeface="+mn-ea"/>
                        <a:cs typeface="+mn-cs"/>
                      </a:endParaRPr>
                    </a:p>
                  </a:txBody>
                  <a:tcPr marL="8250" marR="8250" marT="8250" marB="0"/>
                </a:tc>
                <a:tc>
                  <a:txBody>
                    <a:bodyPr/>
                    <a:lstStyle/>
                    <a:p>
                      <a:pPr algn="l" fontAlgn="b"/>
                      <a:r>
                        <a:rPr lang="en-US" sz="1400" u="none" strike="noStrike" kern="1200">
                          <a:effectLst/>
                        </a:rPr>
                        <a:t>Valuation Home</a:t>
                      </a:r>
                      <a:endParaRPr lang="en-US" sz="1400" u="none" strike="noStrike" kern="1200">
                        <a:solidFill>
                          <a:schemeClr val="tx1"/>
                        </a:solidFill>
                        <a:effectLst/>
                        <a:latin typeface="+mn-lt"/>
                        <a:ea typeface="+mn-ea"/>
                        <a:cs typeface="+mn-cs"/>
                      </a:endParaRPr>
                    </a:p>
                  </a:txBody>
                  <a:tcPr marL="8250" marR="8250" marT="8250" marB="0"/>
                </a:tc>
                <a:tc>
                  <a:txBody>
                    <a:bodyPr/>
                    <a:lstStyle/>
                    <a:p>
                      <a:pPr algn="l" fontAlgn="b"/>
                      <a:r>
                        <a:rPr lang="en-US" sz="1400" u="none" strike="noStrike" kern="1200">
                          <a:effectLst/>
                        </a:rPr>
                        <a:t>Paying Home</a:t>
                      </a:r>
                      <a:endParaRPr lang="en-US" sz="1400" u="none" strike="noStrike" kern="1200">
                        <a:solidFill>
                          <a:schemeClr val="tx1"/>
                        </a:solidFill>
                        <a:effectLst/>
                        <a:latin typeface="+mn-lt"/>
                        <a:ea typeface="+mn-ea"/>
                        <a:cs typeface="+mn-cs"/>
                      </a:endParaRPr>
                    </a:p>
                  </a:txBody>
                  <a:tcPr marL="8250" marR="8250" marT="8250" marB="0"/>
                </a:tc>
                <a:tc>
                  <a:txBody>
                    <a:bodyPr/>
                    <a:lstStyle/>
                    <a:p>
                      <a:pPr algn="l" fontAlgn="b"/>
                      <a:r>
                        <a:rPr lang="en-US" sz="1400" u="none" strike="noStrike" kern="1200">
                          <a:effectLst/>
                        </a:rPr>
                        <a:t>Indian Home</a:t>
                      </a:r>
                      <a:endParaRPr lang="en-US" sz="1400" u="none" strike="noStrike" kern="1200">
                        <a:solidFill>
                          <a:schemeClr val="tx1"/>
                        </a:solidFill>
                        <a:effectLst/>
                        <a:latin typeface="+mn-lt"/>
                        <a:ea typeface="+mn-ea"/>
                        <a:cs typeface="+mn-cs"/>
                      </a:endParaRPr>
                    </a:p>
                  </a:txBody>
                  <a:tcPr marL="8250" marR="8250" marT="8250" marB="0"/>
                </a:tc>
                <a:tc>
                  <a:txBody>
                    <a:bodyPr/>
                    <a:lstStyle/>
                    <a:p>
                      <a:pPr algn="l" fontAlgn="b"/>
                      <a:r>
                        <a:rPr lang="en-US" sz="1400" u="none" strike="noStrike" kern="1200">
                          <a:effectLst/>
                        </a:rPr>
                        <a:t>Enforcement &amp; Appeals Home</a:t>
                      </a:r>
                      <a:endParaRPr lang="en-US" sz="1400" u="none" strike="noStrike" kern="1200">
                        <a:solidFill>
                          <a:schemeClr val="tx1"/>
                        </a:solidFill>
                        <a:effectLst/>
                        <a:latin typeface="+mn-lt"/>
                        <a:ea typeface="+mn-ea"/>
                        <a:cs typeface="+mn-cs"/>
                      </a:endParaRPr>
                    </a:p>
                  </a:txBody>
                  <a:tcPr marL="8250" marR="8250" marT="8250" marB="0"/>
                </a:tc>
                <a:tc>
                  <a:txBody>
                    <a:bodyPr/>
                    <a:lstStyle/>
                    <a:p>
                      <a:pPr algn="l" fontAlgn="b"/>
                      <a:r>
                        <a:rPr lang="en-US" sz="1400" u="none" strike="noStrike" kern="1200">
                          <a:effectLst/>
                        </a:rPr>
                        <a:t>About ONRR Home</a:t>
                      </a:r>
                      <a:endParaRPr lang="en-US" sz="1400" u="none" strike="noStrike" kern="1200">
                        <a:solidFill>
                          <a:schemeClr val="tx1"/>
                        </a:solidFill>
                        <a:effectLst/>
                        <a:latin typeface="+mn-lt"/>
                        <a:ea typeface="+mn-ea"/>
                        <a:cs typeface="+mn-cs"/>
                      </a:endParaRPr>
                    </a:p>
                  </a:txBody>
                  <a:tcPr marL="8250" marR="8250" marT="8250" marB="0"/>
                </a:tc>
                <a:extLst>
                  <a:ext uri="{0D108BD9-81ED-4DB2-BD59-A6C34878D82A}">
                    <a16:rowId xmlns:a16="http://schemas.microsoft.com/office/drawing/2014/main" val="1549448187"/>
                  </a:ext>
                </a:extLst>
              </a:tr>
              <a:tr h="173041">
                <a:tc>
                  <a:txBody>
                    <a:bodyPr/>
                    <a:lstStyle/>
                    <a:p>
                      <a:pPr algn="l" fontAlgn="b"/>
                      <a:r>
                        <a:rPr lang="en-US" sz="1400" u="none" strike="noStrike">
                          <a:effectLst/>
                        </a:rPr>
                        <a:t>Production</a:t>
                      </a:r>
                      <a:endParaRPr lang="en-US" sz="1400" b="0" i="0" u="none" strike="noStrike">
                        <a:effectLst/>
                        <a:latin typeface="Arial" panose="020B0604020202020204" pitchFamily="34" charset="0"/>
                      </a:endParaRPr>
                    </a:p>
                  </a:txBody>
                  <a:tcPr marL="8250" marR="8250" marT="8250" marB="0"/>
                </a:tc>
                <a:tc>
                  <a:txBody>
                    <a:bodyPr/>
                    <a:lstStyle/>
                    <a:p>
                      <a:pPr algn="l" fontAlgn="b"/>
                      <a:r>
                        <a:rPr lang="en-US" sz="1400" u="none" strike="noStrike" kern="1200">
                          <a:effectLst/>
                        </a:rPr>
                        <a:t>New Reporter Setup</a:t>
                      </a:r>
                      <a:endParaRPr lang="en-US" sz="1400" u="none" strike="noStrike" kern="1200">
                        <a:solidFill>
                          <a:schemeClr val="tx1"/>
                        </a:solidFill>
                        <a:effectLst/>
                        <a:latin typeface="+mn-lt"/>
                        <a:ea typeface="+mn-ea"/>
                        <a:cs typeface="+mn-cs"/>
                      </a:endParaRPr>
                    </a:p>
                  </a:txBody>
                  <a:tcPr marL="8250" marR="8250" marT="8250" marB="0"/>
                </a:tc>
                <a:tc>
                  <a:txBody>
                    <a:bodyPr/>
                    <a:lstStyle/>
                    <a:p>
                      <a:pPr algn="l" fontAlgn="b"/>
                      <a:r>
                        <a:rPr lang="en-US" sz="1400" u="none" strike="noStrike" kern="1200">
                          <a:effectLst/>
                        </a:rPr>
                        <a:t>Pricing</a:t>
                      </a:r>
                      <a:endParaRPr lang="en-US" sz="1400" u="none" strike="noStrike" kern="1200">
                        <a:solidFill>
                          <a:schemeClr val="tx1"/>
                        </a:solidFill>
                        <a:effectLst/>
                        <a:latin typeface="+mn-lt"/>
                        <a:ea typeface="+mn-ea"/>
                        <a:cs typeface="+mn-cs"/>
                      </a:endParaRPr>
                    </a:p>
                  </a:txBody>
                  <a:tcPr marL="8250" marR="8250" marT="8250" marB="0"/>
                </a:tc>
                <a:tc>
                  <a:txBody>
                    <a:bodyPr/>
                    <a:lstStyle/>
                    <a:p>
                      <a:pPr algn="l" fontAlgn="b"/>
                      <a:r>
                        <a:rPr lang="en-US" sz="1400" u="none" strike="noStrike">
                          <a:effectLst/>
                        </a:rPr>
                        <a:t>Late Payment Interest</a:t>
                      </a:r>
                      <a:endParaRPr lang="en-US" sz="1400" b="0" i="0" u="none" strike="noStrike">
                        <a:effectLst/>
                        <a:latin typeface="Arial" panose="020B0604020202020204" pitchFamily="34" charset="0"/>
                      </a:endParaRPr>
                    </a:p>
                  </a:txBody>
                  <a:tcPr marL="8250" marR="8250" marT="8250" marB="0"/>
                </a:tc>
                <a:tc>
                  <a:txBody>
                    <a:bodyPr/>
                    <a:lstStyle/>
                    <a:p>
                      <a:pPr algn="l" fontAlgn="b"/>
                      <a:r>
                        <a:rPr lang="en-US" sz="1400" u="none" strike="noStrike">
                          <a:effectLst/>
                        </a:rPr>
                        <a:t>Indian Services</a:t>
                      </a:r>
                      <a:endParaRPr lang="en-US" sz="1400" b="0" i="0" u="none" strike="noStrike">
                        <a:effectLst/>
                        <a:latin typeface="Arial" panose="020B0604020202020204" pitchFamily="34" charset="0"/>
                      </a:endParaRPr>
                    </a:p>
                  </a:txBody>
                  <a:tcPr marL="8250" marR="8250" marT="8250" marB="0"/>
                </a:tc>
                <a:tc>
                  <a:txBody>
                    <a:bodyPr/>
                    <a:lstStyle/>
                    <a:p>
                      <a:pPr algn="l" fontAlgn="b"/>
                      <a:r>
                        <a:rPr lang="en-US" sz="1400" u="none" strike="noStrike">
                          <a:effectLst/>
                        </a:rPr>
                        <a:t>Appeals &amp; Sureties</a:t>
                      </a:r>
                      <a:endParaRPr lang="en-US" sz="1400" b="0" i="0" u="none" strike="noStrike">
                        <a:effectLst/>
                        <a:latin typeface="Arial" panose="020B0604020202020204" pitchFamily="34" charset="0"/>
                      </a:endParaRPr>
                    </a:p>
                  </a:txBody>
                  <a:tcPr marL="8250" marR="8250" marT="8250" marB="0"/>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400" u="none" strike="noStrike">
                          <a:effectLst/>
                        </a:rPr>
                        <a:t>Press Releases</a:t>
                      </a:r>
                      <a:endParaRPr lang="en-US" sz="1400" b="0" i="0" u="none" strike="noStrike">
                        <a:effectLst/>
                        <a:latin typeface="Arial" panose="020B0604020202020204" pitchFamily="34" charset="0"/>
                      </a:endParaRPr>
                    </a:p>
                  </a:txBody>
                  <a:tcPr marL="8250" marR="8250" marT="8250" marB="0"/>
                </a:tc>
                <a:extLst>
                  <a:ext uri="{0D108BD9-81ED-4DB2-BD59-A6C34878D82A}">
                    <a16:rowId xmlns:a16="http://schemas.microsoft.com/office/drawing/2014/main" val="1302687136"/>
                  </a:ext>
                </a:extLst>
              </a:tr>
              <a:tr h="173041">
                <a:tc>
                  <a:txBody>
                    <a:bodyPr/>
                    <a:lstStyle/>
                    <a:p>
                      <a:pPr algn="l" fontAlgn="b"/>
                      <a:r>
                        <a:rPr lang="en-US" sz="1400" u="none" strike="noStrike" kern="1200">
                          <a:effectLst/>
                        </a:rPr>
                        <a:t>Royalty</a:t>
                      </a:r>
                      <a:endParaRPr lang="en-US" sz="1400" u="none" strike="noStrike" kern="1200">
                        <a:solidFill>
                          <a:schemeClr val="tx1"/>
                        </a:solidFill>
                        <a:effectLst/>
                        <a:latin typeface="+mn-lt"/>
                        <a:ea typeface="+mn-ea"/>
                        <a:cs typeface="+mn-cs"/>
                      </a:endParaRPr>
                    </a:p>
                  </a:txBody>
                  <a:tcPr marL="8250" marR="8250" marT="8250" marB="0"/>
                </a:tc>
                <a:tc>
                  <a:txBody>
                    <a:bodyPr/>
                    <a:lstStyle/>
                    <a:p>
                      <a:pPr algn="l" fontAlgn="b"/>
                      <a:r>
                        <a:rPr lang="en-US" sz="1400" u="none" strike="noStrike" kern="1200">
                          <a:effectLst/>
                        </a:rPr>
                        <a:t>Handbooks</a:t>
                      </a:r>
                      <a:endParaRPr lang="en-US" sz="1400" u="none" strike="noStrike" kern="1200">
                        <a:solidFill>
                          <a:schemeClr val="tx1"/>
                        </a:solidFill>
                        <a:effectLst/>
                        <a:latin typeface="+mn-lt"/>
                        <a:ea typeface="+mn-ea"/>
                        <a:cs typeface="+mn-cs"/>
                      </a:endParaRPr>
                    </a:p>
                  </a:txBody>
                  <a:tcPr marL="8250" marR="8250" marT="8250" marB="0"/>
                </a:tc>
                <a:tc>
                  <a:txBody>
                    <a:bodyPr/>
                    <a:lstStyle/>
                    <a:p>
                      <a:pPr algn="l" fontAlgn="b"/>
                      <a:r>
                        <a:rPr lang="en-US" sz="1400" u="none" strike="noStrike" kern="1200">
                          <a:effectLst/>
                        </a:rPr>
                        <a:t>Unbundling</a:t>
                      </a:r>
                      <a:endParaRPr lang="en-US" sz="1400" u="none" strike="noStrike" kern="1200">
                        <a:solidFill>
                          <a:schemeClr val="tx1"/>
                        </a:solidFill>
                        <a:effectLst/>
                        <a:latin typeface="+mn-lt"/>
                        <a:ea typeface="+mn-ea"/>
                        <a:cs typeface="+mn-cs"/>
                      </a:endParaRPr>
                    </a:p>
                  </a:txBody>
                  <a:tcPr marL="8250" marR="8250" marT="8250" marB="0"/>
                </a:tc>
                <a:tc>
                  <a:txBody>
                    <a:bodyPr/>
                    <a:lstStyle/>
                    <a:p>
                      <a:pPr algn="l" fontAlgn="b"/>
                      <a:endParaRPr lang="en-US" sz="1400" b="0" i="0" u="none" strike="noStrike">
                        <a:effectLst/>
                        <a:latin typeface="Arial" panose="020B0604020202020204" pitchFamily="34" charset="0"/>
                      </a:endParaRPr>
                    </a:p>
                  </a:txBody>
                  <a:tcPr marL="8250" marR="8250" marT="8250" marB="0"/>
                </a:tc>
                <a:tc>
                  <a:txBody>
                    <a:bodyPr/>
                    <a:lstStyle/>
                    <a:p>
                      <a:pPr algn="l" fontAlgn="b"/>
                      <a:r>
                        <a:rPr lang="en-US" sz="1400" u="none" strike="noStrike" kern="1200">
                          <a:effectLst/>
                        </a:rPr>
                        <a:t>Indian Pricing</a:t>
                      </a:r>
                      <a:endParaRPr lang="en-US" sz="1400" u="none" strike="noStrike" kern="1200">
                        <a:solidFill>
                          <a:schemeClr val="tx1"/>
                        </a:solidFill>
                        <a:effectLst/>
                        <a:latin typeface="+mn-lt"/>
                        <a:ea typeface="+mn-ea"/>
                        <a:cs typeface="+mn-cs"/>
                      </a:endParaRPr>
                    </a:p>
                  </a:txBody>
                  <a:tcPr marL="8250" marR="8250" marT="8250" marB="0"/>
                </a:tc>
                <a:tc>
                  <a:txBody>
                    <a:bodyPr/>
                    <a:lstStyle/>
                    <a:p>
                      <a:pPr algn="l" fontAlgn="b"/>
                      <a:r>
                        <a:rPr lang="en-US" sz="1400" u="none" strike="noStrike" kern="1200">
                          <a:effectLst/>
                        </a:rPr>
                        <a:t>Bankruptcies</a:t>
                      </a:r>
                      <a:endParaRPr lang="en-US" sz="1400" u="none" strike="noStrike" kern="1200">
                        <a:solidFill>
                          <a:schemeClr val="tx1"/>
                        </a:solidFill>
                        <a:effectLst/>
                        <a:latin typeface="+mn-lt"/>
                        <a:ea typeface="+mn-ea"/>
                        <a:cs typeface="+mn-cs"/>
                      </a:endParaRPr>
                    </a:p>
                  </a:txBody>
                  <a:tcPr marL="8250" marR="8250" marT="8250" marB="0"/>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400" u="none" strike="noStrike">
                          <a:effectLst/>
                        </a:rPr>
                        <a:t>Leadership</a:t>
                      </a:r>
                      <a:endParaRPr lang="en-US" sz="1400" b="0" i="0" u="none" strike="noStrike">
                        <a:effectLst/>
                        <a:latin typeface="Arial" panose="020B0604020202020204" pitchFamily="34" charset="0"/>
                      </a:endParaRPr>
                    </a:p>
                  </a:txBody>
                  <a:tcPr marL="8250" marR="8250" marT="8250" marB="0"/>
                </a:tc>
                <a:extLst>
                  <a:ext uri="{0D108BD9-81ED-4DB2-BD59-A6C34878D82A}">
                    <a16:rowId xmlns:a16="http://schemas.microsoft.com/office/drawing/2014/main" val="3204350704"/>
                  </a:ext>
                </a:extLst>
              </a:tr>
              <a:tr h="173041">
                <a:tc>
                  <a:txBody>
                    <a:bodyPr/>
                    <a:lstStyle/>
                    <a:p>
                      <a:pPr algn="l" fontAlgn="b"/>
                      <a:r>
                        <a:rPr lang="en-US" sz="1400" u="none" strike="noStrike" kern="1200">
                          <a:effectLst/>
                        </a:rPr>
                        <a:t>Solid Minerals</a:t>
                      </a:r>
                      <a:endParaRPr lang="en-US" sz="1400" u="none" strike="noStrike" kern="1200">
                        <a:solidFill>
                          <a:schemeClr val="tx1"/>
                        </a:solidFill>
                        <a:effectLst/>
                        <a:latin typeface="+mn-lt"/>
                        <a:ea typeface="+mn-ea"/>
                        <a:cs typeface="+mn-cs"/>
                      </a:endParaRPr>
                    </a:p>
                  </a:txBody>
                  <a:tcPr marL="8250" marR="8250" marT="8250" marB="0"/>
                </a:tc>
                <a:tc>
                  <a:txBody>
                    <a:bodyPr/>
                    <a:lstStyle/>
                    <a:p>
                      <a:pPr algn="l" fontAlgn="b"/>
                      <a:r>
                        <a:rPr lang="en-US" sz="1400" u="none" strike="noStrike" kern="1200">
                          <a:effectLst/>
                        </a:rPr>
                        <a:t>Training Videos</a:t>
                      </a:r>
                      <a:endParaRPr lang="en-US" sz="1400" u="none" strike="noStrike" kern="1200">
                        <a:solidFill>
                          <a:schemeClr val="tx1"/>
                        </a:solidFill>
                        <a:effectLst/>
                        <a:latin typeface="+mn-lt"/>
                        <a:ea typeface="+mn-ea"/>
                        <a:cs typeface="+mn-cs"/>
                      </a:endParaRPr>
                    </a:p>
                  </a:txBody>
                  <a:tcPr marL="8250" marR="8250" marT="8250" marB="0"/>
                </a:tc>
                <a:tc>
                  <a:txBody>
                    <a:bodyPr/>
                    <a:lstStyle/>
                    <a:p>
                      <a:pPr algn="l" fontAlgn="b"/>
                      <a:r>
                        <a:rPr lang="en-US" sz="1400" u="none" strike="noStrike" kern="1200">
                          <a:effectLst/>
                        </a:rPr>
                        <a:t>Valuation Regulations</a:t>
                      </a:r>
                      <a:endParaRPr lang="en-US" sz="1400" u="none" strike="noStrike" kern="1200">
                        <a:solidFill>
                          <a:schemeClr val="tx1"/>
                        </a:solidFill>
                        <a:effectLst/>
                        <a:latin typeface="+mn-lt"/>
                        <a:ea typeface="+mn-ea"/>
                        <a:cs typeface="+mn-cs"/>
                      </a:endParaRPr>
                    </a:p>
                  </a:txBody>
                  <a:tcPr marL="8250" marR="8250" marT="8250" marB="0"/>
                </a:tc>
                <a:tc>
                  <a:txBody>
                    <a:bodyPr/>
                    <a:lstStyle/>
                    <a:p>
                      <a:pPr algn="l" fontAlgn="b"/>
                      <a:endParaRPr lang="en-US" sz="1400" b="0" i="0" u="none" strike="noStrike">
                        <a:effectLst/>
                        <a:latin typeface="Arial" panose="020B0604020202020204" pitchFamily="34" charset="0"/>
                      </a:endParaRPr>
                    </a:p>
                  </a:txBody>
                  <a:tcPr marL="8250" marR="8250" marT="8250" marB="0"/>
                </a:tc>
                <a:tc>
                  <a:txBody>
                    <a:bodyPr/>
                    <a:lstStyle/>
                    <a:p>
                      <a:pPr algn="l" fontAlgn="b"/>
                      <a:endParaRPr lang="en-US" sz="1400" b="0" i="0" u="none" strike="noStrike">
                        <a:effectLst/>
                        <a:latin typeface="Arial" panose="020B0604020202020204" pitchFamily="34" charset="0"/>
                      </a:endParaRPr>
                    </a:p>
                  </a:txBody>
                  <a:tcPr marL="8250" marR="8250" marT="8250" marB="0"/>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400" u="none" strike="noStrike" kern="1200">
                          <a:effectLst/>
                        </a:rPr>
                        <a:t>Civil Penalties</a:t>
                      </a:r>
                      <a:endParaRPr lang="en-US" sz="1400" u="none" strike="noStrike" kern="1200">
                        <a:solidFill>
                          <a:schemeClr val="tx1"/>
                        </a:solidFill>
                        <a:effectLst/>
                        <a:latin typeface="+mn-lt"/>
                        <a:ea typeface="+mn-ea"/>
                        <a:cs typeface="+mn-cs"/>
                      </a:endParaRPr>
                    </a:p>
                  </a:txBody>
                  <a:tcPr marL="8250" marR="8250" marT="8250" marB="0"/>
                </a:tc>
                <a:tc>
                  <a:txBody>
                    <a:bodyPr/>
                    <a:lstStyle/>
                    <a:p>
                      <a:pPr algn="l" fontAlgn="b"/>
                      <a:r>
                        <a:rPr lang="en-US" sz="1400" u="none" strike="noStrike">
                          <a:effectLst/>
                        </a:rPr>
                        <a:t>Office Locations</a:t>
                      </a:r>
                      <a:endParaRPr lang="en-US" sz="1400" b="0" i="0" u="none" strike="noStrike">
                        <a:effectLst/>
                        <a:latin typeface="Arial" panose="020B0604020202020204" pitchFamily="34" charset="0"/>
                      </a:endParaRPr>
                    </a:p>
                  </a:txBody>
                  <a:tcPr marL="8250" marR="8250" marT="8250" marB="0"/>
                </a:tc>
                <a:extLst>
                  <a:ext uri="{0D108BD9-81ED-4DB2-BD59-A6C34878D82A}">
                    <a16:rowId xmlns:a16="http://schemas.microsoft.com/office/drawing/2014/main" val="2497181716"/>
                  </a:ext>
                </a:extLst>
              </a:tr>
              <a:tr h="173041">
                <a:tc>
                  <a:txBody>
                    <a:bodyPr/>
                    <a:lstStyle/>
                    <a:p>
                      <a:pPr algn="l" fontAlgn="b"/>
                      <a:r>
                        <a:rPr lang="en-US" sz="1400" u="none" strike="noStrike" kern="1200">
                          <a:effectLst/>
                        </a:rPr>
                        <a:t>Geothermal</a:t>
                      </a:r>
                      <a:endParaRPr lang="en-US" sz="1400" u="none" strike="noStrike" kern="1200">
                        <a:solidFill>
                          <a:schemeClr val="tx1"/>
                        </a:solidFill>
                        <a:effectLst/>
                        <a:latin typeface="+mn-lt"/>
                        <a:ea typeface="+mn-ea"/>
                        <a:cs typeface="+mn-cs"/>
                      </a:endParaRPr>
                    </a:p>
                  </a:txBody>
                  <a:tcPr marL="8250" marR="8250" marT="8250" marB="0"/>
                </a:tc>
                <a:tc>
                  <a:txBody>
                    <a:bodyPr/>
                    <a:lstStyle/>
                    <a:p>
                      <a:pPr algn="l" fontAlgn="b"/>
                      <a:r>
                        <a:rPr lang="en-US" sz="1400" u="none" strike="noStrike" kern="1200">
                          <a:effectLst/>
                        </a:rPr>
                        <a:t>Policy</a:t>
                      </a:r>
                      <a:endParaRPr lang="en-US" sz="1400" u="none" strike="noStrike" kern="1200">
                        <a:solidFill>
                          <a:schemeClr val="tx1"/>
                        </a:solidFill>
                        <a:effectLst/>
                        <a:latin typeface="+mn-lt"/>
                        <a:ea typeface="+mn-ea"/>
                        <a:cs typeface="+mn-cs"/>
                      </a:endParaRPr>
                    </a:p>
                  </a:txBody>
                  <a:tcPr marL="8250" marR="8250" marT="8250" marB="0"/>
                </a:tc>
                <a:tc>
                  <a:txBody>
                    <a:bodyPr/>
                    <a:lstStyle/>
                    <a:p>
                      <a:pPr algn="l" fontAlgn="b"/>
                      <a:endParaRPr lang="en-US" sz="1400" u="none" strike="noStrike" kern="1200">
                        <a:solidFill>
                          <a:schemeClr val="tx1"/>
                        </a:solidFill>
                        <a:effectLst/>
                        <a:latin typeface="+mn-lt"/>
                        <a:ea typeface="+mn-ea"/>
                        <a:cs typeface="+mn-cs"/>
                      </a:endParaRPr>
                    </a:p>
                  </a:txBody>
                  <a:tcPr marL="8250" marR="8250" marT="8250" marB="0"/>
                </a:tc>
                <a:tc>
                  <a:txBody>
                    <a:bodyPr/>
                    <a:lstStyle/>
                    <a:p>
                      <a:pPr algn="l" fontAlgn="b"/>
                      <a:endParaRPr lang="en-US" sz="1400" b="0" i="0" u="none" strike="noStrike">
                        <a:effectLst/>
                        <a:latin typeface="Arial" panose="020B0604020202020204" pitchFamily="34" charset="0"/>
                      </a:endParaRPr>
                    </a:p>
                  </a:txBody>
                  <a:tcPr marL="8250" marR="8250" marT="8250" marB="0"/>
                </a:tc>
                <a:tc>
                  <a:txBody>
                    <a:bodyPr/>
                    <a:lstStyle/>
                    <a:p>
                      <a:pPr algn="l" fontAlgn="b"/>
                      <a:endParaRPr lang="en-US" sz="1400" b="0" i="0" u="none" strike="noStrike">
                        <a:effectLst/>
                        <a:latin typeface="Arial" panose="020B0604020202020204" pitchFamily="34" charset="0"/>
                      </a:endParaRPr>
                    </a:p>
                  </a:txBody>
                  <a:tcPr marL="8250" marR="8250" marT="8250" marB="0"/>
                </a:tc>
                <a:tc>
                  <a:txBody>
                    <a:bodyPr/>
                    <a:lstStyle/>
                    <a:p>
                      <a:pPr algn="l" fontAlgn="b"/>
                      <a:r>
                        <a:rPr lang="en-US" sz="1400" u="none" strike="noStrike" kern="1200">
                          <a:effectLst/>
                        </a:rPr>
                        <a:t>Cooperative Agreements</a:t>
                      </a:r>
                      <a:endParaRPr lang="en-US" sz="1400" u="none" strike="noStrike" kern="1200">
                        <a:solidFill>
                          <a:schemeClr val="tx1"/>
                        </a:solidFill>
                        <a:effectLst/>
                        <a:latin typeface="+mn-lt"/>
                        <a:ea typeface="+mn-ea"/>
                        <a:cs typeface="+mn-cs"/>
                      </a:endParaRPr>
                    </a:p>
                  </a:txBody>
                  <a:tcPr marL="8250" marR="8250" marT="8250" marB="0"/>
                </a:tc>
                <a:tc>
                  <a:txBody>
                    <a:bodyPr/>
                    <a:lstStyle/>
                    <a:p>
                      <a:pPr algn="l" fontAlgn="b"/>
                      <a:r>
                        <a:rPr lang="en-US" sz="1400" u="none" strike="noStrike">
                          <a:effectLst/>
                        </a:rPr>
                        <a:t>Employment</a:t>
                      </a:r>
                      <a:endParaRPr lang="en-US" sz="1400" b="0" i="0" u="none" strike="noStrike">
                        <a:effectLst/>
                        <a:latin typeface="Arial" panose="020B0604020202020204" pitchFamily="34" charset="0"/>
                      </a:endParaRPr>
                    </a:p>
                  </a:txBody>
                  <a:tcPr marL="8250" marR="8250" marT="8250" marB="0"/>
                </a:tc>
                <a:extLst>
                  <a:ext uri="{0D108BD9-81ED-4DB2-BD59-A6C34878D82A}">
                    <a16:rowId xmlns:a16="http://schemas.microsoft.com/office/drawing/2014/main" val="2901007425"/>
                  </a:ext>
                </a:extLst>
              </a:tr>
              <a:tr h="173041">
                <a:tc>
                  <a:txBody>
                    <a:bodyPr/>
                    <a:lstStyle/>
                    <a:p>
                      <a:pPr algn="l" fontAlgn="b"/>
                      <a:endParaRPr lang="en-US" sz="1400" u="none" strike="noStrike" kern="1200">
                        <a:solidFill>
                          <a:schemeClr val="tx1"/>
                        </a:solidFill>
                        <a:effectLst/>
                        <a:latin typeface="+mn-lt"/>
                        <a:ea typeface="+mn-ea"/>
                        <a:cs typeface="+mn-cs"/>
                      </a:endParaRPr>
                    </a:p>
                  </a:txBody>
                  <a:tcPr marL="98996" marR="8250" marT="8250" marB="0"/>
                </a:tc>
                <a:tc>
                  <a:txBody>
                    <a:bodyPr/>
                    <a:lstStyle/>
                    <a:p>
                      <a:pPr algn="l" fontAlgn="b"/>
                      <a:r>
                        <a:rPr lang="en-US" sz="1400" u="none" strike="noStrike">
                          <a:effectLst/>
                        </a:rPr>
                        <a:t>References</a:t>
                      </a:r>
                      <a:endParaRPr lang="en-US" sz="1400" b="0" i="0" u="none" strike="noStrike">
                        <a:effectLst/>
                        <a:latin typeface="Arial" panose="020B0604020202020204" pitchFamily="34" charset="0"/>
                      </a:endParaRPr>
                    </a:p>
                  </a:txBody>
                  <a:tcPr marL="8250" marR="8250" marT="8250" marB="0"/>
                </a:tc>
                <a:tc>
                  <a:txBody>
                    <a:bodyPr/>
                    <a:lstStyle/>
                    <a:p>
                      <a:pPr algn="l" fontAlgn="b"/>
                      <a:endParaRPr lang="en-US" sz="1400" b="0" i="0" u="none" strike="noStrike">
                        <a:effectLst/>
                        <a:latin typeface="Arial" panose="020B0604020202020204" pitchFamily="34" charset="0"/>
                      </a:endParaRPr>
                    </a:p>
                  </a:txBody>
                  <a:tcPr marL="8250" marR="8250" marT="8250" marB="0"/>
                </a:tc>
                <a:tc>
                  <a:txBody>
                    <a:bodyPr/>
                    <a:lstStyle/>
                    <a:p>
                      <a:pPr algn="l" fontAlgn="b"/>
                      <a:endParaRPr lang="en-US" sz="1400" b="0" i="0" u="none" strike="noStrike">
                        <a:effectLst/>
                        <a:latin typeface="Arial" panose="020B0604020202020204" pitchFamily="34" charset="0"/>
                      </a:endParaRPr>
                    </a:p>
                  </a:txBody>
                  <a:tcPr marL="8250" marR="8250" marT="8250" marB="0"/>
                </a:tc>
                <a:tc>
                  <a:txBody>
                    <a:bodyPr/>
                    <a:lstStyle/>
                    <a:p>
                      <a:pPr algn="l" fontAlgn="b"/>
                      <a:endParaRPr lang="en-US" sz="1400" b="0" i="0" u="none" strike="noStrike">
                        <a:effectLst/>
                        <a:latin typeface="Arial" panose="020B0604020202020204" pitchFamily="34" charset="0"/>
                      </a:endParaRPr>
                    </a:p>
                  </a:txBody>
                  <a:tcPr marL="8250" marR="8250" marT="8250" marB="0"/>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400" u="none" strike="noStrike" kern="1200">
                          <a:effectLst/>
                        </a:rPr>
                        <a:t>Treasury Referrals</a:t>
                      </a:r>
                      <a:endParaRPr lang="en-US" sz="1400" u="none" strike="noStrike" kern="1200">
                        <a:solidFill>
                          <a:schemeClr val="tx1"/>
                        </a:solidFill>
                        <a:effectLst/>
                        <a:latin typeface="+mn-lt"/>
                        <a:ea typeface="+mn-ea"/>
                        <a:cs typeface="+mn-cs"/>
                      </a:endParaRPr>
                    </a:p>
                  </a:txBody>
                  <a:tcPr marL="8250" marR="8250" marT="8250" marB="0"/>
                </a:tc>
                <a:tc>
                  <a:txBody>
                    <a:bodyPr/>
                    <a:lstStyle/>
                    <a:p>
                      <a:pPr algn="l" fontAlgn="b"/>
                      <a:r>
                        <a:rPr lang="en-US" sz="1400" u="none" strike="noStrike">
                          <a:effectLst/>
                        </a:rPr>
                        <a:t>Committees</a:t>
                      </a:r>
                      <a:endParaRPr lang="en-US" sz="1400" b="0" i="0" u="none" strike="noStrike">
                        <a:effectLst/>
                        <a:latin typeface="Arial" panose="020B0604020202020204" pitchFamily="34" charset="0"/>
                      </a:endParaRPr>
                    </a:p>
                  </a:txBody>
                  <a:tcPr marL="8250" marR="8250" marT="8250" marB="0"/>
                </a:tc>
                <a:extLst>
                  <a:ext uri="{0D108BD9-81ED-4DB2-BD59-A6C34878D82A}">
                    <a16:rowId xmlns:a16="http://schemas.microsoft.com/office/drawing/2014/main" val="3897838809"/>
                  </a:ext>
                </a:extLst>
              </a:tr>
              <a:tr h="173041">
                <a:tc>
                  <a:txBody>
                    <a:bodyPr/>
                    <a:lstStyle/>
                    <a:p>
                      <a:pPr algn="l" fontAlgn="b"/>
                      <a:endParaRPr lang="en-US" sz="1400" b="0" i="0" u="none" strike="noStrike">
                        <a:effectLst/>
                        <a:latin typeface="Arial" panose="020B0604020202020204" pitchFamily="34" charset="0"/>
                      </a:endParaRPr>
                    </a:p>
                  </a:txBody>
                  <a:tcPr marL="98996" marR="8250" marT="8250" marB="0"/>
                </a:tc>
                <a:tc>
                  <a:txBody>
                    <a:bodyPr/>
                    <a:lstStyle/>
                    <a:p>
                      <a:pPr algn="l" fontAlgn="b"/>
                      <a:endParaRPr lang="en-US" sz="1400" b="0" i="0" u="none" strike="noStrike">
                        <a:effectLst/>
                        <a:latin typeface="Arial" panose="020B0604020202020204" pitchFamily="34" charset="0"/>
                      </a:endParaRPr>
                    </a:p>
                  </a:txBody>
                  <a:tcPr marL="8250" marR="8250" marT="8250" marB="0"/>
                </a:tc>
                <a:tc>
                  <a:txBody>
                    <a:bodyPr/>
                    <a:lstStyle/>
                    <a:p>
                      <a:pPr algn="l" fontAlgn="b"/>
                      <a:endParaRPr lang="en-US" sz="1400" b="0" i="0" u="none" strike="noStrike">
                        <a:effectLst/>
                        <a:latin typeface="Arial" panose="020B0604020202020204" pitchFamily="34" charset="0"/>
                      </a:endParaRPr>
                    </a:p>
                  </a:txBody>
                  <a:tcPr marL="8250" marR="8250" marT="8250" marB="0"/>
                </a:tc>
                <a:tc>
                  <a:txBody>
                    <a:bodyPr/>
                    <a:lstStyle/>
                    <a:p>
                      <a:pPr algn="l" fontAlgn="b"/>
                      <a:endParaRPr lang="en-US" sz="1400" b="0" i="0" u="none" strike="noStrike">
                        <a:effectLst/>
                        <a:latin typeface="Arial" panose="020B0604020202020204" pitchFamily="34" charset="0"/>
                      </a:endParaRPr>
                    </a:p>
                  </a:txBody>
                  <a:tcPr marL="8250" marR="8250" marT="8250" marB="0"/>
                </a:tc>
                <a:tc>
                  <a:txBody>
                    <a:bodyPr/>
                    <a:lstStyle/>
                    <a:p>
                      <a:pPr algn="l" fontAlgn="b"/>
                      <a:endParaRPr lang="en-US" sz="1400" b="0" i="0" u="none" strike="noStrike">
                        <a:effectLst/>
                        <a:latin typeface="Arial" panose="020B0604020202020204" pitchFamily="34" charset="0"/>
                      </a:endParaRPr>
                    </a:p>
                  </a:txBody>
                  <a:tcPr marL="8250" marR="8250" marT="8250" marB="0"/>
                </a:tc>
                <a:tc>
                  <a:txBody>
                    <a:bodyPr/>
                    <a:lstStyle/>
                    <a:p>
                      <a:pPr algn="l" fontAlgn="b"/>
                      <a:r>
                        <a:rPr lang="en-US" sz="1400" u="none" strike="noStrike">
                          <a:effectLst/>
                        </a:rPr>
                        <a:t>Bankruptcies</a:t>
                      </a:r>
                      <a:endParaRPr lang="en-US" sz="1400" b="0" i="0" u="none" strike="noStrike">
                        <a:effectLst/>
                        <a:latin typeface="Arial" panose="020B0604020202020204" pitchFamily="34" charset="0"/>
                      </a:endParaRPr>
                    </a:p>
                  </a:txBody>
                  <a:tcPr marL="8250" marR="8250" marT="8250" marB="0"/>
                </a:tc>
                <a:tc>
                  <a:txBody>
                    <a:bodyPr/>
                    <a:lstStyle/>
                    <a:p>
                      <a:pPr algn="l" fontAlgn="b"/>
                      <a:r>
                        <a:rPr lang="en-US" sz="1400" u="none" strike="noStrike">
                          <a:effectLst/>
                        </a:rPr>
                        <a:t>Testimony</a:t>
                      </a:r>
                      <a:endParaRPr lang="en-US" sz="1400" b="0" i="0" u="none" strike="noStrike">
                        <a:effectLst/>
                        <a:latin typeface="Arial" panose="020B0604020202020204" pitchFamily="34" charset="0"/>
                      </a:endParaRPr>
                    </a:p>
                  </a:txBody>
                  <a:tcPr marL="8250" marR="8250" marT="8250" marB="0"/>
                </a:tc>
                <a:extLst>
                  <a:ext uri="{0D108BD9-81ED-4DB2-BD59-A6C34878D82A}">
                    <a16:rowId xmlns:a16="http://schemas.microsoft.com/office/drawing/2014/main" val="3583882927"/>
                  </a:ext>
                </a:extLst>
              </a:tr>
              <a:tr h="173041">
                <a:tc>
                  <a:txBody>
                    <a:bodyPr/>
                    <a:lstStyle/>
                    <a:p>
                      <a:pPr algn="l" fontAlgn="b"/>
                      <a:endParaRPr lang="en-US" sz="1400" b="0" i="0" u="none" strike="noStrike">
                        <a:effectLst/>
                        <a:latin typeface="Arial" panose="020B0604020202020204" pitchFamily="34" charset="0"/>
                      </a:endParaRPr>
                    </a:p>
                  </a:txBody>
                  <a:tcPr marL="98996" marR="8250" marT="8250" marB="0"/>
                </a:tc>
                <a:tc>
                  <a:txBody>
                    <a:bodyPr/>
                    <a:lstStyle/>
                    <a:p>
                      <a:pPr algn="l" fontAlgn="b"/>
                      <a:endParaRPr lang="en-US" sz="1400" b="0" i="0" u="none" strike="noStrike">
                        <a:effectLst/>
                        <a:latin typeface="Arial" panose="020B0604020202020204" pitchFamily="34" charset="0"/>
                      </a:endParaRPr>
                    </a:p>
                  </a:txBody>
                  <a:tcPr marL="8250" marR="8250" marT="8250" marB="0"/>
                </a:tc>
                <a:tc>
                  <a:txBody>
                    <a:bodyPr/>
                    <a:lstStyle/>
                    <a:p>
                      <a:pPr algn="l" fontAlgn="b"/>
                      <a:endParaRPr lang="en-US" sz="1400" b="0" i="0" u="none" strike="noStrike">
                        <a:effectLst/>
                        <a:latin typeface="Arial" panose="020B0604020202020204" pitchFamily="34" charset="0"/>
                      </a:endParaRPr>
                    </a:p>
                  </a:txBody>
                  <a:tcPr marL="8250" marR="8250" marT="8250" marB="0"/>
                </a:tc>
                <a:tc>
                  <a:txBody>
                    <a:bodyPr/>
                    <a:lstStyle/>
                    <a:p>
                      <a:pPr algn="l" fontAlgn="b"/>
                      <a:endParaRPr lang="en-US" sz="1400" b="0" i="0" u="none" strike="noStrike">
                        <a:effectLst/>
                        <a:latin typeface="Arial" panose="020B0604020202020204" pitchFamily="34" charset="0"/>
                      </a:endParaRPr>
                    </a:p>
                  </a:txBody>
                  <a:tcPr marL="8250" marR="8250" marT="8250" marB="0"/>
                </a:tc>
                <a:tc>
                  <a:txBody>
                    <a:bodyPr/>
                    <a:lstStyle/>
                    <a:p>
                      <a:pPr algn="l" fontAlgn="b"/>
                      <a:endParaRPr lang="en-US" sz="1400" b="0" i="0" u="none" strike="noStrike">
                        <a:effectLst/>
                        <a:latin typeface="Arial" panose="020B0604020202020204" pitchFamily="34" charset="0"/>
                      </a:endParaRPr>
                    </a:p>
                  </a:txBody>
                  <a:tcPr marL="8250" marR="8250" marT="8250" marB="0"/>
                </a:tc>
                <a:tc>
                  <a:txBody>
                    <a:bodyPr/>
                    <a:lstStyle/>
                    <a:p>
                      <a:pPr algn="l" fontAlgn="b"/>
                      <a:endParaRPr lang="en-US" sz="1400" b="0" i="0" u="none" strike="noStrike">
                        <a:effectLst/>
                        <a:latin typeface="Arial" panose="020B0604020202020204" pitchFamily="34" charset="0"/>
                      </a:endParaRPr>
                    </a:p>
                  </a:txBody>
                  <a:tcPr marL="8250" marR="8250" marT="8250" marB="0"/>
                </a:tc>
                <a:tc>
                  <a:txBody>
                    <a:bodyPr/>
                    <a:lstStyle/>
                    <a:p>
                      <a:pPr algn="l" fontAlgn="b"/>
                      <a:r>
                        <a:rPr lang="en-US" sz="1400" u="none" strike="noStrike">
                          <a:effectLst/>
                        </a:rPr>
                        <a:t>Anti-Harassment Program</a:t>
                      </a:r>
                      <a:endParaRPr lang="en-US" sz="1400" b="0" i="0" u="none" strike="noStrike">
                        <a:effectLst/>
                        <a:latin typeface="Arial" panose="020B0604020202020204" pitchFamily="34" charset="0"/>
                      </a:endParaRPr>
                    </a:p>
                  </a:txBody>
                  <a:tcPr marL="8250" marR="8250" marT="8250" marB="0"/>
                </a:tc>
                <a:extLst>
                  <a:ext uri="{0D108BD9-81ED-4DB2-BD59-A6C34878D82A}">
                    <a16:rowId xmlns:a16="http://schemas.microsoft.com/office/drawing/2014/main" val="4083061663"/>
                  </a:ext>
                </a:extLst>
              </a:tr>
              <a:tr h="173041">
                <a:tc>
                  <a:txBody>
                    <a:bodyPr/>
                    <a:lstStyle/>
                    <a:p>
                      <a:pPr algn="l" fontAlgn="b"/>
                      <a:endParaRPr lang="en-US" sz="1400" b="0" i="0" u="none" strike="noStrike">
                        <a:effectLst/>
                        <a:latin typeface="Arial" panose="020B0604020202020204" pitchFamily="34" charset="0"/>
                      </a:endParaRPr>
                    </a:p>
                  </a:txBody>
                  <a:tcPr marL="98996" marR="8250" marT="8250" marB="0"/>
                </a:tc>
                <a:tc>
                  <a:txBody>
                    <a:bodyPr/>
                    <a:lstStyle/>
                    <a:p>
                      <a:pPr algn="l" fontAlgn="b"/>
                      <a:endParaRPr lang="en-US" sz="1400" b="0" i="0" u="none" strike="noStrike">
                        <a:effectLst/>
                        <a:latin typeface="Arial" panose="020B0604020202020204" pitchFamily="34" charset="0"/>
                      </a:endParaRPr>
                    </a:p>
                  </a:txBody>
                  <a:tcPr marL="8250" marR="8250" marT="8250" marB="0"/>
                </a:tc>
                <a:tc>
                  <a:txBody>
                    <a:bodyPr/>
                    <a:lstStyle/>
                    <a:p>
                      <a:pPr algn="l" fontAlgn="b"/>
                      <a:endParaRPr lang="en-US" sz="1400" b="0" i="0" u="none" strike="noStrike">
                        <a:effectLst/>
                        <a:latin typeface="Arial" panose="020B0604020202020204" pitchFamily="34" charset="0"/>
                      </a:endParaRPr>
                    </a:p>
                  </a:txBody>
                  <a:tcPr marL="8250" marR="8250" marT="8250" marB="0"/>
                </a:tc>
                <a:tc>
                  <a:txBody>
                    <a:bodyPr/>
                    <a:lstStyle/>
                    <a:p>
                      <a:pPr algn="l" fontAlgn="b"/>
                      <a:endParaRPr lang="en-US" sz="1400" b="0" i="0" u="none" strike="noStrike">
                        <a:effectLst/>
                        <a:latin typeface="Arial" panose="020B0604020202020204" pitchFamily="34" charset="0"/>
                      </a:endParaRPr>
                    </a:p>
                  </a:txBody>
                  <a:tcPr marL="8250" marR="8250" marT="8250" marB="0"/>
                </a:tc>
                <a:tc>
                  <a:txBody>
                    <a:bodyPr/>
                    <a:lstStyle/>
                    <a:p>
                      <a:pPr algn="l" fontAlgn="b"/>
                      <a:endParaRPr lang="en-US" sz="1400" b="0" i="0" u="none" strike="noStrike">
                        <a:effectLst/>
                        <a:latin typeface="Arial" panose="020B0604020202020204" pitchFamily="34" charset="0"/>
                      </a:endParaRPr>
                    </a:p>
                  </a:txBody>
                  <a:tcPr marL="8250" marR="8250" marT="8250" marB="0"/>
                </a:tc>
                <a:tc>
                  <a:txBody>
                    <a:bodyPr/>
                    <a:lstStyle/>
                    <a:p>
                      <a:pPr algn="l" fontAlgn="b"/>
                      <a:endParaRPr lang="en-US" sz="1400" b="0" i="0" u="none" strike="noStrike">
                        <a:effectLst/>
                        <a:latin typeface="Arial" panose="020B0604020202020204" pitchFamily="34" charset="0"/>
                      </a:endParaRPr>
                    </a:p>
                  </a:txBody>
                  <a:tcPr marL="8250" marR="8250" marT="8250" marB="0"/>
                </a:tc>
                <a:tc>
                  <a:txBody>
                    <a:bodyPr/>
                    <a:lstStyle/>
                    <a:p>
                      <a:pPr algn="l" fontAlgn="b"/>
                      <a:r>
                        <a:rPr lang="en-US" sz="1400" u="none" strike="noStrike">
                          <a:effectLst/>
                        </a:rPr>
                        <a:t>Contact Us</a:t>
                      </a:r>
                      <a:endParaRPr lang="en-US" sz="1400" b="0" i="0" u="none" strike="noStrike">
                        <a:effectLst/>
                        <a:latin typeface="Arial" panose="020B0604020202020204" pitchFamily="34" charset="0"/>
                      </a:endParaRPr>
                    </a:p>
                  </a:txBody>
                  <a:tcPr marL="8250" marR="8250" marT="8250" marB="0"/>
                </a:tc>
                <a:extLst>
                  <a:ext uri="{0D108BD9-81ED-4DB2-BD59-A6C34878D82A}">
                    <a16:rowId xmlns:a16="http://schemas.microsoft.com/office/drawing/2014/main" val="4180491729"/>
                  </a:ext>
                </a:extLst>
              </a:tr>
            </a:tbl>
          </a:graphicData>
        </a:graphic>
      </p:graphicFrame>
      <p:sp>
        <p:nvSpPr>
          <p:cNvPr id="3" name="Slide Number Placeholder 2">
            <a:extLst>
              <a:ext uri="{FF2B5EF4-FFF2-40B4-BE49-F238E27FC236}">
                <a16:creationId xmlns:a16="http://schemas.microsoft.com/office/drawing/2014/main" id="{94EFDA7B-9B74-4FD0-BABF-19FF516289D8}"/>
              </a:ext>
            </a:extLst>
          </p:cNvPr>
          <p:cNvSpPr>
            <a:spLocks noGrp="1"/>
          </p:cNvSpPr>
          <p:nvPr>
            <p:ph type="sldNum" sz="quarter" idx="12"/>
          </p:nvPr>
        </p:nvSpPr>
        <p:spPr/>
        <p:txBody>
          <a:bodyPr/>
          <a:lstStyle/>
          <a:p>
            <a:fld id="{D340FAF9-28DD-47EC-87B7-55736F0E79A1}" type="slidenum">
              <a:rPr lang="en-US" smtClean="0"/>
              <a:t>38</a:t>
            </a:fld>
            <a:endParaRPr lang="en-US"/>
          </a:p>
        </p:txBody>
      </p:sp>
    </p:spTree>
    <p:extLst>
      <p:ext uri="{BB962C8B-B14F-4D97-AF65-F5344CB8AC3E}">
        <p14:creationId xmlns:p14="http://schemas.microsoft.com/office/powerpoint/2010/main" val="39845525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D85FB-1F49-4911-825E-34D75BEFDEAF}"/>
              </a:ext>
            </a:extLst>
          </p:cNvPr>
          <p:cNvSpPr>
            <a:spLocks noGrp="1"/>
          </p:cNvSpPr>
          <p:nvPr>
            <p:ph type="title"/>
          </p:nvPr>
        </p:nvSpPr>
        <p:spPr/>
        <p:txBody>
          <a:bodyPr/>
          <a:lstStyle/>
          <a:p>
            <a:r>
              <a:rPr lang="en-US"/>
              <a:t>GitHub project with categories</a:t>
            </a:r>
          </a:p>
        </p:txBody>
      </p:sp>
      <p:pic>
        <p:nvPicPr>
          <p:cNvPr id="4" name="Picture 3" descr="Screenshot of a GitHub project with categories.">
            <a:extLst>
              <a:ext uri="{FF2B5EF4-FFF2-40B4-BE49-F238E27FC236}">
                <a16:creationId xmlns:a16="http://schemas.microsoft.com/office/drawing/2014/main" id="{3F4FE60B-03FD-4D87-92B0-485B6D7437B0}"/>
              </a:ext>
            </a:extLst>
          </p:cNvPr>
          <p:cNvPicPr>
            <a:picLocks noChangeAspect="1"/>
          </p:cNvPicPr>
          <p:nvPr/>
        </p:nvPicPr>
        <p:blipFill>
          <a:blip r:embed="rId2"/>
          <a:stretch>
            <a:fillRect/>
          </a:stretch>
        </p:blipFill>
        <p:spPr>
          <a:xfrm>
            <a:off x="554181" y="1164625"/>
            <a:ext cx="10446327" cy="4738744"/>
          </a:xfrm>
          <a:prstGeom prst="rect">
            <a:avLst/>
          </a:prstGeom>
        </p:spPr>
      </p:pic>
      <p:sp>
        <p:nvSpPr>
          <p:cNvPr id="3" name="Slide Number Placeholder 2">
            <a:extLst>
              <a:ext uri="{FF2B5EF4-FFF2-40B4-BE49-F238E27FC236}">
                <a16:creationId xmlns:a16="http://schemas.microsoft.com/office/drawing/2014/main" id="{CF7F230D-564A-460A-8CD0-3D097F8DEB18}"/>
              </a:ext>
            </a:extLst>
          </p:cNvPr>
          <p:cNvSpPr>
            <a:spLocks noGrp="1"/>
          </p:cNvSpPr>
          <p:nvPr>
            <p:ph type="sldNum" sz="quarter" idx="12"/>
          </p:nvPr>
        </p:nvSpPr>
        <p:spPr/>
        <p:txBody>
          <a:bodyPr/>
          <a:lstStyle/>
          <a:p>
            <a:fld id="{D340FAF9-28DD-47EC-87B7-55736F0E79A1}" type="slidenum">
              <a:rPr lang="en-US" smtClean="0"/>
              <a:t>39</a:t>
            </a:fld>
            <a:endParaRPr lang="en-US"/>
          </a:p>
        </p:txBody>
      </p:sp>
    </p:spTree>
    <p:extLst>
      <p:ext uri="{BB962C8B-B14F-4D97-AF65-F5344CB8AC3E}">
        <p14:creationId xmlns:p14="http://schemas.microsoft.com/office/powerpoint/2010/main" val="15575154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prstGeom prst="rect">
            <a:avLst/>
          </a:prstGeom>
        </p:spPr>
        <p:txBody>
          <a:bodyPr spcFirstLastPara="1" wrap="square" lIns="121900" tIns="121900" rIns="121900" bIns="121900" anchor="t" anchorCtr="0">
            <a:noAutofit/>
          </a:bodyPr>
          <a:lstStyle/>
          <a:p>
            <a:r>
              <a:rPr lang="en-US">
                <a:latin typeface="Merriweather"/>
                <a:ea typeface="Merriweather"/>
                <a:cs typeface="Merriweather"/>
                <a:sym typeface="Merriweather"/>
              </a:rPr>
              <a:t>ONRR.gov problem statement</a:t>
            </a:r>
            <a:endParaRPr>
              <a:latin typeface="Merriweather"/>
              <a:ea typeface="Merriweather"/>
              <a:cs typeface="Merriweather"/>
              <a:sym typeface="Merriweather"/>
            </a:endParaRPr>
          </a:p>
        </p:txBody>
      </p:sp>
      <p:sp>
        <p:nvSpPr>
          <p:cNvPr id="85" name="Google Shape;85;p18"/>
          <p:cNvSpPr txBox="1">
            <a:spLocks noGrp="1"/>
          </p:cNvSpPr>
          <p:nvPr>
            <p:ph type="body" idx="1"/>
          </p:nvPr>
        </p:nvSpPr>
        <p:spPr>
          <a:prstGeom prst="rect">
            <a:avLst/>
          </a:prstGeom>
        </p:spPr>
        <p:txBody>
          <a:bodyPr spcFirstLastPara="1" wrap="square" lIns="121900" tIns="121900" rIns="121900" bIns="121900" anchor="t" anchorCtr="0">
            <a:noAutofit/>
          </a:bodyPr>
          <a:lstStyle/>
          <a:p>
            <a:pPr marL="152396" indent="0">
              <a:buNone/>
            </a:pPr>
            <a:r>
              <a:rPr lang="en-US"/>
              <a:t>Companies pay to produce natural resources on federal lands, Indian lands, and the Outer Continental Shelf. They need to access timely and accurate information to meet complex regulatory requirements. These requirements include reporting production and paying the required royalties and other revenues. The Office of Natural Resources Revenue collects, verifies, and disburses those revenues.</a:t>
            </a:r>
          </a:p>
          <a:p>
            <a:pPr marL="152396" indent="0">
              <a:buNone/>
            </a:pPr>
            <a:endParaRPr lang="en-US"/>
          </a:p>
          <a:p>
            <a:pPr marL="152396" indent="0">
              <a:buNone/>
            </a:pPr>
            <a:r>
              <a:rPr lang="en-US"/>
              <a:t>Native Americans and the public need to understand their revenues and ensure we meet our trust responsibilities. ONRR should provide access to resources and clear communication to help this understanding.</a:t>
            </a:r>
          </a:p>
          <a:p>
            <a:pPr marL="152396" indent="0">
              <a:buNone/>
            </a:pPr>
            <a:br>
              <a:rPr lang="en-US"/>
            </a:br>
            <a:endParaRPr sz="1867">
              <a:latin typeface="Verdana"/>
              <a:ea typeface="Verdana"/>
              <a:cs typeface="Verdana"/>
              <a:sym typeface="Verdana"/>
            </a:endParaRPr>
          </a:p>
        </p:txBody>
      </p:sp>
      <p:sp>
        <p:nvSpPr>
          <p:cNvPr id="2" name="Slide Number Placeholder 1">
            <a:extLst>
              <a:ext uri="{FF2B5EF4-FFF2-40B4-BE49-F238E27FC236}">
                <a16:creationId xmlns:a16="http://schemas.microsoft.com/office/drawing/2014/main" id="{5AB2F789-CC39-4576-B208-CDC09A38C7CA}"/>
              </a:ext>
            </a:extLst>
          </p:cNvPr>
          <p:cNvSpPr>
            <a:spLocks noGrp="1"/>
          </p:cNvSpPr>
          <p:nvPr>
            <p:ph type="sldNum" idx="12"/>
          </p:nvPr>
        </p:nvSpPr>
        <p:spPr/>
        <p:txBody>
          <a:bodyPr/>
          <a:lstStyle/>
          <a:p>
            <a:fld id="{00000000-1234-1234-1234-123412341234}" type="slidenum">
              <a:rPr lang="en-US" smtClean="0"/>
              <a:pPr/>
              <a:t>4</a:t>
            </a:fld>
            <a:endParaRPr lang="en-US"/>
          </a:p>
        </p:txBody>
      </p:sp>
    </p:spTree>
    <p:extLst>
      <p:ext uri="{BB962C8B-B14F-4D97-AF65-F5344CB8AC3E}">
        <p14:creationId xmlns:p14="http://schemas.microsoft.com/office/powerpoint/2010/main" val="227236611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649D5-5DEE-4654-BB32-3201816C4D31}"/>
              </a:ext>
            </a:extLst>
          </p:cNvPr>
          <p:cNvSpPr>
            <a:spLocks noGrp="1"/>
          </p:cNvSpPr>
          <p:nvPr>
            <p:ph type="title"/>
          </p:nvPr>
        </p:nvSpPr>
        <p:spPr/>
        <p:txBody>
          <a:bodyPr/>
          <a:lstStyle/>
          <a:p>
            <a:r>
              <a:rPr lang="en-US"/>
              <a:t>GitHub project without subcategories</a:t>
            </a:r>
          </a:p>
        </p:txBody>
      </p:sp>
      <p:pic>
        <p:nvPicPr>
          <p:cNvPr id="4" name="Picture 3" descr="Screenshot of a GitHub project with categories, but no subcategories.">
            <a:extLst>
              <a:ext uri="{FF2B5EF4-FFF2-40B4-BE49-F238E27FC236}">
                <a16:creationId xmlns:a16="http://schemas.microsoft.com/office/drawing/2014/main" id="{F573E7DC-C1CB-41E2-B69A-9362E0F3AF6D}"/>
              </a:ext>
            </a:extLst>
          </p:cNvPr>
          <p:cNvPicPr>
            <a:picLocks noChangeAspect="1"/>
          </p:cNvPicPr>
          <p:nvPr/>
        </p:nvPicPr>
        <p:blipFill>
          <a:blip r:embed="rId2"/>
          <a:stretch>
            <a:fillRect/>
          </a:stretch>
        </p:blipFill>
        <p:spPr>
          <a:xfrm>
            <a:off x="0" y="1070066"/>
            <a:ext cx="12192000" cy="4717867"/>
          </a:xfrm>
          <a:prstGeom prst="rect">
            <a:avLst/>
          </a:prstGeom>
        </p:spPr>
      </p:pic>
      <p:sp>
        <p:nvSpPr>
          <p:cNvPr id="3" name="Slide Number Placeholder 2">
            <a:extLst>
              <a:ext uri="{FF2B5EF4-FFF2-40B4-BE49-F238E27FC236}">
                <a16:creationId xmlns:a16="http://schemas.microsoft.com/office/drawing/2014/main" id="{8E1FEEE5-AFE5-4118-9605-67E5672A4B31}"/>
              </a:ext>
            </a:extLst>
          </p:cNvPr>
          <p:cNvSpPr>
            <a:spLocks noGrp="1"/>
          </p:cNvSpPr>
          <p:nvPr>
            <p:ph type="sldNum" sz="quarter" idx="12"/>
          </p:nvPr>
        </p:nvSpPr>
        <p:spPr/>
        <p:txBody>
          <a:bodyPr/>
          <a:lstStyle/>
          <a:p>
            <a:fld id="{D340FAF9-28DD-47EC-87B7-55736F0E79A1}" type="slidenum">
              <a:rPr lang="en-US" smtClean="0"/>
              <a:t>40</a:t>
            </a:fld>
            <a:endParaRPr lang="en-US"/>
          </a:p>
        </p:txBody>
      </p:sp>
    </p:spTree>
    <p:extLst>
      <p:ext uri="{BB962C8B-B14F-4D97-AF65-F5344CB8AC3E}">
        <p14:creationId xmlns:p14="http://schemas.microsoft.com/office/powerpoint/2010/main" val="337551919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CEC2D-FFF9-45C2-9E0E-D9A8B9AB4E75}"/>
              </a:ext>
            </a:extLst>
          </p:cNvPr>
          <p:cNvSpPr>
            <a:spLocks noGrp="1"/>
          </p:cNvSpPr>
          <p:nvPr>
            <p:ph type="title"/>
          </p:nvPr>
        </p:nvSpPr>
        <p:spPr/>
        <p:txBody>
          <a:bodyPr/>
          <a:lstStyle/>
          <a:p>
            <a:r>
              <a:rPr lang="en-US"/>
              <a:t>Cards</a:t>
            </a:r>
          </a:p>
        </p:txBody>
      </p:sp>
      <p:sp>
        <p:nvSpPr>
          <p:cNvPr id="3" name="Content Placeholder 2">
            <a:extLst>
              <a:ext uri="{FF2B5EF4-FFF2-40B4-BE49-F238E27FC236}">
                <a16:creationId xmlns:a16="http://schemas.microsoft.com/office/drawing/2014/main" id="{8453AF8B-3895-4973-8E4E-6FAEC0404BBD}"/>
              </a:ext>
            </a:extLst>
          </p:cNvPr>
          <p:cNvSpPr>
            <a:spLocks noGrp="1"/>
          </p:cNvSpPr>
          <p:nvPr>
            <p:ph idx="1"/>
          </p:nvPr>
        </p:nvSpPr>
        <p:spPr/>
        <p:txBody>
          <a:bodyPr/>
          <a:lstStyle/>
          <a:p>
            <a:pPr marL="114300" indent="0">
              <a:buNone/>
            </a:pPr>
            <a:r>
              <a:rPr lang="en-US"/>
              <a:t>We used 51 cards, mostly the same as the open sort, but with some revisions based on cards participants in the first study found confusing or said were missing.</a:t>
            </a:r>
          </a:p>
        </p:txBody>
      </p:sp>
      <p:sp>
        <p:nvSpPr>
          <p:cNvPr id="4" name="Slide Number Placeholder 3">
            <a:extLst>
              <a:ext uri="{FF2B5EF4-FFF2-40B4-BE49-F238E27FC236}">
                <a16:creationId xmlns:a16="http://schemas.microsoft.com/office/drawing/2014/main" id="{5348B6D9-463F-44F2-9943-4215FB73141F}"/>
              </a:ext>
            </a:extLst>
          </p:cNvPr>
          <p:cNvSpPr>
            <a:spLocks noGrp="1"/>
          </p:cNvSpPr>
          <p:nvPr>
            <p:ph type="sldNum" sz="quarter" idx="12"/>
          </p:nvPr>
        </p:nvSpPr>
        <p:spPr/>
        <p:txBody>
          <a:bodyPr/>
          <a:lstStyle/>
          <a:p>
            <a:fld id="{D340FAF9-28DD-47EC-87B7-55736F0E79A1}" type="slidenum">
              <a:rPr lang="en-US" smtClean="0"/>
              <a:t>41</a:t>
            </a:fld>
            <a:endParaRPr lang="en-US"/>
          </a:p>
        </p:txBody>
      </p:sp>
    </p:spTree>
    <p:extLst>
      <p:ext uri="{BB962C8B-B14F-4D97-AF65-F5344CB8AC3E}">
        <p14:creationId xmlns:p14="http://schemas.microsoft.com/office/powerpoint/2010/main" val="166173243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ACA12-93F2-4B15-A2C7-2DC4F6903CFD}"/>
              </a:ext>
            </a:extLst>
          </p:cNvPr>
          <p:cNvSpPr>
            <a:spLocks noGrp="1"/>
          </p:cNvSpPr>
          <p:nvPr>
            <p:ph type="title"/>
          </p:nvPr>
        </p:nvSpPr>
        <p:spPr>
          <a:xfrm>
            <a:off x="163358" y="98874"/>
            <a:ext cx="11360800" cy="763600"/>
          </a:xfrm>
        </p:spPr>
        <p:txBody>
          <a:bodyPr/>
          <a:lstStyle/>
          <a:p>
            <a:r>
              <a:rPr lang="en-US"/>
              <a:t>How participants sorted (12 participants)</a:t>
            </a:r>
          </a:p>
        </p:txBody>
      </p:sp>
      <p:graphicFrame>
        <p:nvGraphicFramePr>
          <p:cNvPr id="3" name="Table 2" descr="Cards in the Reporting category">
            <a:extLst>
              <a:ext uri="{FF2B5EF4-FFF2-40B4-BE49-F238E27FC236}">
                <a16:creationId xmlns:a16="http://schemas.microsoft.com/office/drawing/2014/main" id="{BA7AEFF7-5FE1-4A3E-898F-73132D55B032}"/>
              </a:ext>
            </a:extLst>
          </p:cNvPr>
          <p:cNvGraphicFramePr>
            <a:graphicFrameLocks noGrp="1"/>
          </p:cNvGraphicFramePr>
          <p:nvPr>
            <p:extLst>
              <p:ext uri="{D42A27DB-BD31-4B8C-83A1-F6EECF244321}">
                <p14:modId xmlns:p14="http://schemas.microsoft.com/office/powerpoint/2010/main" val="3227487777"/>
              </p:ext>
            </p:extLst>
          </p:nvPr>
        </p:nvGraphicFramePr>
        <p:xfrm>
          <a:off x="118254" y="624445"/>
          <a:ext cx="2959510" cy="6219247"/>
        </p:xfrm>
        <a:graphic>
          <a:graphicData uri="http://schemas.openxmlformats.org/drawingml/2006/table">
            <a:tbl>
              <a:tblPr firstRow="1"/>
              <a:tblGrid>
                <a:gridCol w="1479755">
                  <a:extLst>
                    <a:ext uri="{9D8B030D-6E8A-4147-A177-3AD203B41FA5}">
                      <a16:colId xmlns:a16="http://schemas.microsoft.com/office/drawing/2014/main" val="3263134813"/>
                    </a:ext>
                  </a:extLst>
                </a:gridCol>
                <a:gridCol w="1479755">
                  <a:extLst>
                    <a:ext uri="{9D8B030D-6E8A-4147-A177-3AD203B41FA5}">
                      <a16:colId xmlns:a16="http://schemas.microsoft.com/office/drawing/2014/main" val="1637798885"/>
                    </a:ext>
                  </a:extLst>
                </a:gridCol>
              </a:tblGrid>
              <a:tr h="251470">
                <a:tc>
                  <a:txBody>
                    <a:bodyPr/>
                    <a:lstStyle/>
                    <a:p>
                      <a:pPr algn="l" fontAlgn="t"/>
                      <a:r>
                        <a:rPr lang="en-US" sz="1200" b="1" i="0" u="none" strike="noStrike">
                          <a:solidFill>
                            <a:schemeClr val="tx1"/>
                          </a:solidFill>
                          <a:effectLst/>
                          <a:latin typeface="+mj-lt"/>
                        </a:rPr>
                        <a:t>Reporting</a:t>
                      </a:r>
                    </a:p>
                    <a:p>
                      <a:pPr algn="l" fontAlgn="t"/>
                      <a:endParaRPr lang="en-US" sz="1200" b="1" i="0" u="none" strike="noStrike">
                        <a:solidFill>
                          <a:schemeClr val="tx1"/>
                        </a:solidFill>
                        <a:effectLst/>
                        <a:latin typeface="+mj-lt"/>
                      </a:endParaRPr>
                    </a:p>
                  </a:txBody>
                  <a:tcPr marL="3924" marR="3924" marT="3924" marB="0">
                    <a:lnL>
                      <a:noFill/>
                    </a:lnL>
                    <a:lnR>
                      <a:noFill/>
                    </a:lnR>
                    <a:lnT>
                      <a:noFill/>
                    </a:lnT>
                    <a:lnB>
                      <a:noFill/>
                    </a:lnB>
                    <a:solidFill>
                      <a:schemeClr val="bg1"/>
                    </a:solidFill>
                  </a:tcPr>
                </a:tc>
                <a:tc>
                  <a:txBody>
                    <a:bodyPr/>
                    <a:lstStyle/>
                    <a:p>
                      <a:pPr algn="l" fontAlgn="t"/>
                      <a:endParaRPr lang="en-US" sz="1200" b="1" i="0" u="none" strike="noStrike">
                        <a:solidFill>
                          <a:schemeClr val="tx1"/>
                        </a:solidFill>
                        <a:effectLst/>
                        <a:latin typeface="+mj-lt"/>
                      </a:endParaRPr>
                    </a:p>
                  </a:txBody>
                  <a:tcPr marL="3924" marR="3924" marT="3924" marB="0">
                    <a:lnL>
                      <a:noFill/>
                    </a:lnL>
                    <a:lnR>
                      <a:noFill/>
                    </a:lnR>
                    <a:lnT>
                      <a:noFill/>
                    </a:lnT>
                    <a:lnB>
                      <a:noFill/>
                    </a:lnB>
                    <a:solidFill>
                      <a:schemeClr val="bg1"/>
                    </a:solidFill>
                  </a:tcPr>
                </a:tc>
                <a:extLst>
                  <a:ext uri="{0D108BD9-81ED-4DB2-BD59-A6C34878D82A}">
                    <a16:rowId xmlns:a16="http://schemas.microsoft.com/office/drawing/2014/main" val="2719372403"/>
                  </a:ext>
                </a:extLst>
              </a:tr>
              <a:tr h="428503">
                <a:tc>
                  <a:txBody>
                    <a:bodyPr/>
                    <a:lstStyle/>
                    <a:p>
                      <a:pPr algn="l" fontAlgn="t"/>
                      <a:r>
                        <a:rPr lang="en-US" sz="900" b="0" i="0" u="none" strike="noStrike">
                          <a:solidFill>
                            <a:srgbClr val="204620"/>
                          </a:solidFill>
                          <a:effectLst/>
                          <a:latin typeface="+mj-lt"/>
                        </a:rPr>
                        <a:t>Oil and Gas Operations Report Form (OGOR) (26) (100%)</a:t>
                      </a:r>
                    </a:p>
                  </a:txBody>
                  <a:tcPr marL="3924" marR="3924" marT="3924" marB="0">
                    <a:lnL>
                      <a:noFill/>
                    </a:lnL>
                    <a:lnR>
                      <a:noFill/>
                    </a:lnR>
                    <a:lnT>
                      <a:noFill/>
                    </a:lnT>
                    <a:lnB>
                      <a:noFill/>
                    </a:lnB>
                    <a:solidFill>
                      <a:srgbClr val="E7F9ED"/>
                    </a:solidFill>
                  </a:tcPr>
                </a:tc>
                <a:tc>
                  <a:txBody>
                    <a:bodyPr/>
                    <a:lstStyle/>
                    <a:p>
                      <a:pPr algn="l" rtl="0" fontAlgn="t"/>
                      <a:r>
                        <a:rPr lang="en-US" sz="900" b="0" i="0" u="none" strike="noStrike">
                          <a:solidFill>
                            <a:srgbClr val="76282C"/>
                          </a:solidFill>
                          <a:effectLst/>
                          <a:latin typeface="+mj-lt"/>
                        </a:rPr>
                        <a:t>Reporter Letters (51)(50%)</a:t>
                      </a:r>
                    </a:p>
                  </a:txBody>
                  <a:tcPr marL="3924" marR="3924" marT="3924" marB="0">
                    <a:lnL>
                      <a:noFill/>
                    </a:lnL>
                    <a:lnR>
                      <a:noFill/>
                    </a:lnR>
                    <a:lnT>
                      <a:noFill/>
                    </a:lnT>
                    <a:lnB w="19050" cap="flat" cmpd="sng" algn="ctr">
                      <a:solidFill>
                        <a:schemeClr val="tx1"/>
                      </a:solidFill>
                      <a:prstDash val="solid"/>
                      <a:round/>
                      <a:headEnd type="none" w="med" len="med"/>
                      <a:tailEnd type="none" w="med" len="med"/>
                    </a:lnB>
                    <a:solidFill>
                      <a:srgbClr val="FFE0E5"/>
                    </a:solidFill>
                  </a:tcPr>
                </a:tc>
                <a:extLst>
                  <a:ext uri="{0D108BD9-81ED-4DB2-BD59-A6C34878D82A}">
                    <a16:rowId xmlns:a16="http://schemas.microsoft.com/office/drawing/2014/main" val="932113066"/>
                  </a:ext>
                </a:extLst>
              </a:tr>
              <a:tr h="563941">
                <a:tc>
                  <a:txBody>
                    <a:bodyPr/>
                    <a:lstStyle/>
                    <a:p>
                      <a:pPr algn="l" rtl="0" fontAlgn="t"/>
                      <a:r>
                        <a:rPr lang="en-US" sz="900" b="0" i="0" u="none" strike="noStrike">
                          <a:solidFill>
                            <a:srgbClr val="204620"/>
                          </a:solidFill>
                          <a:effectLst/>
                          <a:latin typeface="+mj-lt"/>
                        </a:rPr>
                        <a:t>Report of Sales and Royalty Remittance Form (MMS-2014) (33)(91%)</a:t>
                      </a:r>
                    </a:p>
                  </a:txBody>
                  <a:tcPr marL="3924" marR="3924" marT="3924" marB="0">
                    <a:lnL>
                      <a:noFill/>
                    </a:lnL>
                    <a:lnR w="19050" cap="flat" cmpd="sng" algn="ctr">
                      <a:solidFill>
                        <a:schemeClr val="tx1"/>
                      </a:solidFill>
                      <a:prstDash val="solid"/>
                      <a:round/>
                      <a:headEnd type="none" w="med" len="med"/>
                      <a:tailEnd type="none" w="med" len="med"/>
                    </a:lnR>
                    <a:lnT>
                      <a:noFill/>
                    </a:lnT>
                    <a:lnB>
                      <a:noFill/>
                    </a:lnB>
                    <a:solidFill>
                      <a:srgbClr val="E7F9ED"/>
                    </a:solidFill>
                  </a:tcPr>
                </a:tc>
                <a:tc>
                  <a:txBody>
                    <a:bodyPr/>
                    <a:lstStyle/>
                    <a:p>
                      <a:pPr algn="l" fontAlgn="t"/>
                      <a:r>
                        <a:rPr lang="en-US" sz="900" b="0" i="0" u="none" strike="noStrike">
                          <a:solidFill>
                            <a:srgbClr val="76282C"/>
                          </a:solidFill>
                          <a:effectLst/>
                          <a:latin typeface="+mj-lt"/>
                        </a:rPr>
                        <a:t>Designation Form for Royalty Payment Responsibility Form (ONRR-4425) (31)(45%)</a:t>
                      </a:r>
                    </a:p>
                  </a:txBody>
                  <a:tcPr marL="3924" marR="3924" marT="3924" marB="0">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FFE0E5"/>
                    </a:solidFill>
                  </a:tcPr>
                </a:tc>
                <a:extLst>
                  <a:ext uri="{0D108BD9-81ED-4DB2-BD59-A6C34878D82A}">
                    <a16:rowId xmlns:a16="http://schemas.microsoft.com/office/drawing/2014/main" val="3928688146"/>
                  </a:ext>
                </a:extLst>
              </a:tr>
              <a:tr h="563941">
                <a:tc>
                  <a:txBody>
                    <a:bodyPr/>
                    <a:lstStyle/>
                    <a:p>
                      <a:pPr algn="l" rtl="0" fontAlgn="t"/>
                      <a:r>
                        <a:rPr lang="en-US" sz="900" b="0" i="0" u="none" strike="noStrike">
                          <a:solidFill>
                            <a:srgbClr val="204620"/>
                          </a:solidFill>
                          <a:effectLst/>
                          <a:latin typeface="+mj-lt"/>
                        </a:rPr>
                        <a:t>New Royalty Reporter/Payor Checklist (63)(91%)</a:t>
                      </a:r>
                    </a:p>
                  </a:txBody>
                  <a:tcPr marL="3924" marR="3924" marT="3924" marB="0">
                    <a:lnL>
                      <a:noFill/>
                    </a:lnL>
                    <a:lnR w="19050" cap="flat" cmpd="sng" algn="ctr">
                      <a:solidFill>
                        <a:schemeClr val="tx1"/>
                      </a:solidFill>
                      <a:prstDash val="solid"/>
                      <a:round/>
                      <a:headEnd type="none" w="med" len="med"/>
                      <a:tailEnd type="none" w="med" len="med"/>
                    </a:lnR>
                    <a:lnT>
                      <a:noFill/>
                    </a:lnT>
                    <a:lnB>
                      <a:noFill/>
                    </a:lnB>
                    <a:solidFill>
                      <a:srgbClr val="E7F9ED"/>
                    </a:solidFill>
                  </a:tcPr>
                </a:tc>
                <a:tc>
                  <a:txBody>
                    <a:bodyPr/>
                    <a:lstStyle/>
                    <a:p>
                      <a:pPr algn="l" fontAlgn="t"/>
                      <a:r>
                        <a:rPr lang="en-US" sz="900" b="0" i="0" u="none" strike="noStrike">
                          <a:solidFill>
                            <a:srgbClr val="76282C"/>
                          </a:solidFill>
                          <a:effectLst/>
                          <a:latin typeface="+mj-lt"/>
                        </a:rPr>
                        <a:t>Contact information for your representative (or for an operator you work with) (78)(45%)</a:t>
                      </a:r>
                    </a:p>
                  </a:txBody>
                  <a:tcPr marL="3924" marR="3924" marT="3924" marB="0">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FFE0E5"/>
                    </a:solidFill>
                  </a:tcPr>
                </a:tc>
                <a:extLst>
                  <a:ext uri="{0D108BD9-81ED-4DB2-BD59-A6C34878D82A}">
                    <a16:rowId xmlns:a16="http://schemas.microsoft.com/office/drawing/2014/main" val="377526731"/>
                  </a:ext>
                </a:extLst>
              </a:tr>
              <a:tr h="306986">
                <a:tc>
                  <a:txBody>
                    <a:bodyPr/>
                    <a:lstStyle/>
                    <a:p>
                      <a:pPr algn="l" rtl="0" fontAlgn="t"/>
                      <a:r>
                        <a:rPr lang="en-US" sz="900" b="0" i="0" u="none" strike="noStrike">
                          <a:solidFill>
                            <a:srgbClr val="204620"/>
                          </a:solidFill>
                          <a:effectLst/>
                          <a:latin typeface="+mj-lt"/>
                        </a:rPr>
                        <a:t>New Production Reporter Checklist (64)(91%)</a:t>
                      </a:r>
                    </a:p>
                  </a:txBody>
                  <a:tcPr marL="3924" marR="3924" marT="3924" marB="0">
                    <a:lnL>
                      <a:noFill/>
                    </a:lnL>
                    <a:lnR>
                      <a:noFill/>
                    </a:lnR>
                    <a:lnT>
                      <a:noFill/>
                    </a:lnT>
                    <a:lnB>
                      <a:noFill/>
                    </a:lnB>
                    <a:solidFill>
                      <a:srgbClr val="E7F9ED"/>
                    </a:solidFill>
                  </a:tcPr>
                </a:tc>
                <a:tc>
                  <a:txBody>
                    <a:bodyPr/>
                    <a:lstStyle/>
                    <a:p>
                      <a:pPr marR="0" algn="l" rtl="0" fontAlgn="t">
                        <a:lnSpc>
                          <a:spcPct val="100000"/>
                        </a:lnSpc>
                        <a:spcBef>
                          <a:spcPts val="0"/>
                        </a:spcBef>
                        <a:spcAft>
                          <a:spcPts val="0"/>
                        </a:spcAft>
                        <a:buClr>
                          <a:srgbClr val="000000"/>
                        </a:buClr>
                        <a:buFont typeface="Arial"/>
                      </a:pPr>
                      <a:r>
                        <a:rPr lang="en-US" sz="800" b="0" i="0" u="none" strike="noStrike" cap="none">
                          <a:solidFill>
                            <a:schemeClr val="tx1"/>
                          </a:solidFill>
                          <a:effectLst/>
                          <a:latin typeface="+mj-lt"/>
                          <a:ea typeface="+mn-ea"/>
                          <a:cs typeface="+mn-cs"/>
                          <a:sym typeface="Arial"/>
                        </a:rPr>
                        <a:t>Take an allowance for transportation or processing costs (unbundling) (66)(45%)</a:t>
                      </a:r>
                    </a:p>
                  </a:txBody>
                  <a:tcPr marL="3924" marR="3924" marT="3924" marB="0">
                    <a:lnL>
                      <a:noFill/>
                    </a:lnL>
                    <a:lnR>
                      <a:noFill/>
                    </a:lnR>
                    <a:lnT w="19050" cap="flat" cmpd="sng" algn="ctr">
                      <a:solidFill>
                        <a:schemeClr val="tx1"/>
                      </a:solidFill>
                      <a:prstDash val="solid"/>
                      <a:round/>
                      <a:headEnd type="none" w="med" len="med"/>
                      <a:tailEnd type="none" w="med" len="med"/>
                    </a:lnT>
                    <a:lnB>
                      <a:noFill/>
                    </a:lnB>
                    <a:solidFill>
                      <a:srgbClr val="F2F2F2"/>
                    </a:solidFill>
                  </a:tcPr>
                </a:tc>
                <a:extLst>
                  <a:ext uri="{0D108BD9-81ED-4DB2-BD59-A6C34878D82A}">
                    <a16:rowId xmlns:a16="http://schemas.microsoft.com/office/drawing/2014/main" val="3194519967"/>
                  </a:ext>
                </a:extLst>
              </a:tr>
              <a:tr h="501726">
                <a:tc>
                  <a:txBody>
                    <a:bodyPr/>
                    <a:lstStyle/>
                    <a:p>
                      <a:pPr algn="l" rtl="0" fontAlgn="t"/>
                      <a:r>
                        <a:rPr lang="en-US" sz="900" b="0" i="0" u="none" strike="noStrike">
                          <a:solidFill>
                            <a:srgbClr val="204620"/>
                          </a:solidFill>
                          <a:effectLst/>
                          <a:latin typeface="+mj-lt"/>
                        </a:rPr>
                        <a:t>Solid Minerals Reporting Help (59)(90%)</a:t>
                      </a:r>
                    </a:p>
                  </a:txBody>
                  <a:tcPr marL="3924" marR="3924" marT="3924" marB="0">
                    <a:lnL>
                      <a:noFill/>
                    </a:lnL>
                    <a:lnR>
                      <a:noFill/>
                    </a:lnR>
                    <a:lnT>
                      <a:noFill/>
                    </a:lnT>
                    <a:lnB>
                      <a:noFill/>
                    </a:lnB>
                    <a:solidFill>
                      <a:srgbClr val="E7F9ED"/>
                    </a:solidFill>
                  </a:tcPr>
                </a:tc>
                <a:tc>
                  <a:txBody>
                    <a:bodyPr/>
                    <a:lstStyle/>
                    <a:p>
                      <a:pPr marR="0" algn="l" rtl="0" fontAlgn="t">
                        <a:lnSpc>
                          <a:spcPct val="100000"/>
                        </a:lnSpc>
                        <a:spcBef>
                          <a:spcPts val="0"/>
                        </a:spcBef>
                        <a:spcAft>
                          <a:spcPts val="0"/>
                        </a:spcAft>
                        <a:buClr>
                          <a:srgbClr val="000000"/>
                        </a:buClr>
                        <a:buFont typeface="Arial"/>
                      </a:pPr>
                      <a:r>
                        <a:rPr lang="en-US" sz="800" b="0" i="0" u="none" strike="noStrike" cap="none">
                          <a:solidFill>
                            <a:schemeClr val="tx1"/>
                          </a:solidFill>
                          <a:effectLst/>
                          <a:latin typeface="+mj-lt"/>
                          <a:ea typeface="+mn-ea"/>
                          <a:cs typeface="+mn-cs"/>
                          <a:sym typeface="Arial"/>
                        </a:rPr>
                        <a:t>Aggregated data about revenue, production, and disbursements (Natural Resources Revenue Data website) (28) (40%)</a:t>
                      </a:r>
                    </a:p>
                  </a:txBody>
                  <a:tcPr marL="3924" marR="3924" marT="3924" marB="0">
                    <a:lnL>
                      <a:noFill/>
                    </a:lnL>
                    <a:lnR>
                      <a:noFill/>
                    </a:lnR>
                    <a:lnT>
                      <a:noFill/>
                    </a:lnT>
                    <a:lnB>
                      <a:noFill/>
                    </a:lnB>
                    <a:solidFill>
                      <a:srgbClr val="F2F2F2"/>
                    </a:solidFill>
                  </a:tcPr>
                </a:tc>
                <a:extLst>
                  <a:ext uri="{0D108BD9-81ED-4DB2-BD59-A6C34878D82A}">
                    <a16:rowId xmlns:a16="http://schemas.microsoft.com/office/drawing/2014/main" val="3116721471"/>
                  </a:ext>
                </a:extLst>
              </a:tr>
              <a:tr h="320525">
                <a:tc>
                  <a:txBody>
                    <a:bodyPr/>
                    <a:lstStyle/>
                    <a:p>
                      <a:pPr algn="l" rtl="0" fontAlgn="t"/>
                      <a:r>
                        <a:rPr lang="en-US" sz="900" b="0" i="0" u="none" strike="noStrike">
                          <a:solidFill>
                            <a:srgbClr val="204620"/>
                          </a:solidFill>
                          <a:effectLst/>
                          <a:latin typeface="+mj-lt"/>
                        </a:rPr>
                        <a:t>Royalty Reporting Help (60)(82%)</a:t>
                      </a:r>
                    </a:p>
                  </a:txBody>
                  <a:tcPr marL="3924" marR="3924" marT="3924" marB="0">
                    <a:lnL>
                      <a:noFill/>
                    </a:lnL>
                    <a:lnR>
                      <a:noFill/>
                    </a:lnR>
                    <a:lnT>
                      <a:noFill/>
                    </a:lnT>
                    <a:lnB>
                      <a:noFill/>
                    </a:lnB>
                    <a:solidFill>
                      <a:srgbClr val="E7F9ED"/>
                    </a:solidFill>
                  </a:tcPr>
                </a:tc>
                <a:tc>
                  <a:txBody>
                    <a:bodyPr/>
                    <a:lstStyle/>
                    <a:p>
                      <a:pPr marR="0" algn="l" rtl="0" fontAlgn="t">
                        <a:lnSpc>
                          <a:spcPct val="100000"/>
                        </a:lnSpc>
                        <a:spcBef>
                          <a:spcPts val="0"/>
                        </a:spcBef>
                        <a:spcAft>
                          <a:spcPts val="0"/>
                        </a:spcAft>
                        <a:buClr>
                          <a:srgbClr val="000000"/>
                        </a:buClr>
                        <a:buFont typeface="Arial"/>
                      </a:pPr>
                      <a:r>
                        <a:rPr lang="en-US" sz="900" b="0" i="0" u="none" strike="noStrike" cap="none">
                          <a:solidFill>
                            <a:schemeClr val="tx1"/>
                          </a:solidFill>
                          <a:effectLst/>
                          <a:latin typeface="+mj-lt"/>
                          <a:ea typeface="+mn-ea"/>
                          <a:cs typeface="+mn-cs"/>
                          <a:sym typeface="Arial"/>
                        </a:rPr>
                        <a:t>Get set up to make royalty payments (58)(20%)</a:t>
                      </a:r>
                    </a:p>
                  </a:txBody>
                  <a:tcPr marL="3924" marR="3924" marT="3924" marB="0">
                    <a:lnL>
                      <a:noFill/>
                    </a:lnL>
                    <a:lnR>
                      <a:noFill/>
                    </a:lnR>
                    <a:lnT>
                      <a:noFill/>
                    </a:lnT>
                    <a:lnB>
                      <a:noFill/>
                    </a:lnB>
                    <a:solidFill>
                      <a:srgbClr val="F2F2F2"/>
                    </a:solidFill>
                  </a:tcPr>
                </a:tc>
                <a:extLst>
                  <a:ext uri="{0D108BD9-81ED-4DB2-BD59-A6C34878D82A}">
                    <a16:rowId xmlns:a16="http://schemas.microsoft.com/office/drawing/2014/main" val="1121263374"/>
                  </a:ext>
                </a:extLst>
              </a:tr>
              <a:tr h="283973">
                <a:tc>
                  <a:txBody>
                    <a:bodyPr/>
                    <a:lstStyle/>
                    <a:p>
                      <a:pPr algn="l" rtl="0" fontAlgn="t"/>
                      <a:r>
                        <a:rPr lang="en-US" sz="900" b="0" i="0" u="none" strike="noStrike">
                          <a:solidFill>
                            <a:srgbClr val="204620"/>
                          </a:solidFill>
                          <a:effectLst/>
                          <a:latin typeface="+mj-lt"/>
                        </a:rPr>
                        <a:t>Production Reporting Help (61)(82%)</a:t>
                      </a:r>
                    </a:p>
                  </a:txBody>
                  <a:tcPr marL="3924" marR="3924" marT="3924" marB="0">
                    <a:lnL>
                      <a:noFill/>
                    </a:lnL>
                    <a:lnR>
                      <a:noFill/>
                    </a:lnR>
                    <a:lnT>
                      <a:noFill/>
                    </a:lnT>
                    <a:lnB>
                      <a:noFill/>
                    </a:lnB>
                    <a:solidFill>
                      <a:srgbClr val="E7F9ED"/>
                    </a:solidFill>
                  </a:tcPr>
                </a:tc>
                <a:tc>
                  <a:txBody>
                    <a:bodyPr/>
                    <a:lstStyle/>
                    <a:p>
                      <a:pPr algn="l" rtl="0" fontAlgn="t"/>
                      <a:endParaRPr lang="en-US" sz="900" b="0" i="0" u="none" strike="noStrike">
                        <a:solidFill>
                          <a:schemeClr val="tx1"/>
                        </a:solidFill>
                        <a:effectLst/>
                        <a:latin typeface="+mj-lt"/>
                      </a:endParaRPr>
                    </a:p>
                  </a:txBody>
                  <a:tcPr marL="3924" marR="3924" marT="3924" marB="0">
                    <a:lnL>
                      <a:noFill/>
                    </a:lnL>
                    <a:lnR>
                      <a:noFill/>
                    </a:lnR>
                    <a:lnT>
                      <a:noFill/>
                    </a:lnT>
                    <a:lnB>
                      <a:noFill/>
                    </a:lnB>
                    <a:noFill/>
                  </a:tcPr>
                </a:tc>
                <a:extLst>
                  <a:ext uri="{0D108BD9-81ED-4DB2-BD59-A6C34878D82A}">
                    <a16:rowId xmlns:a16="http://schemas.microsoft.com/office/drawing/2014/main" val="3020145462"/>
                  </a:ext>
                </a:extLst>
              </a:tr>
              <a:tr h="439745">
                <a:tc>
                  <a:txBody>
                    <a:bodyPr/>
                    <a:lstStyle/>
                    <a:p>
                      <a:pPr algn="l" rtl="0" fontAlgn="t"/>
                      <a:r>
                        <a:rPr lang="en-US" sz="900" b="0" i="0" u="none" strike="noStrike">
                          <a:solidFill>
                            <a:srgbClr val="204620"/>
                          </a:solidFill>
                          <a:effectLst/>
                          <a:latin typeface="+mj-lt"/>
                        </a:rPr>
                        <a:t>New Solid Minerals Reporters Checklist (62)(80%)</a:t>
                      </a:r>
                    </a:p>
                  </a:txBody>
                  <a:tcPr marL="3924" marR="3924" marT="3924" marB="0">
                    <a:lnL>
                      <a:noFill/>
                    </a:lnL>
                    <a:lnR>
                      <a:noFill/>
                    </a:lnR>
                    <a:lnT>
                      <a:noFill/>
                    </a:lnT>
                    <a:lnB>
                      <a:noFill/>
                    </a:lnB>
                    <a:solidFill>
                      <a:srgbClr val="E7F9ED"/>
                    </a:solidFill>
                  </a:tcPr>
                </a:tc>
                <a:tc>
                  <a:txBody>
                    <a:bodyPr/>
                    <a:lstStyle/>
                    <a:p>
                      <a:pPr algn="l" rtl="0" fontAlgn="t"/>
                      <a:endParaRPr lang="en-US" sz="900" b="0" i="0" u="none" strike="noStrike">
                        <a:solidFill>
                          <a:schemeClr val="tx1"/>
                        </a:solidFill>
                        <a:effectLst/>
                        <a:latin typeface="+mj-lt"/>
                      </a:endParaRPr>
                    </a:p>
                  </a:txBody>
                  <a:tcPr marL="3924" marR="3924" marT="3924" marB="0">
                    <a:lnL>
                      <a:noFill/>
                    </a:lnL>
                    <a:lnR>
                      <a:noFill/>
                    </a:lnR>
                    <a:lnT>
                      <a:noFill/>
                    </a:lnT>
                    <a:lnB>
                      <a:noFill/>
                    </a:lnB>
                    <a:noFill/>
                  </a:tcPr>
                </a:tc>
                <a:extLst>
                  <a:ext uri="{0D108BD9-81ED-4DB2-BD59-A6C34878D82A}">
                    <a16:rowId xmlns:a16="http://schemas.microsoft.com/office/drawing/2014/main" val="3034726791"/>
                  </a:ext>
                </a:extLst>
              </a:tr>
              <a:tr h="143989">
                <a:tc>
                  <a:txBody>
                    <a:bodyPr/>
                    <a:lstStyle/>
                    <a:p>
                      <a:pPr algn="l" rtl="0" fontAlgn="t"/>
                      <a:r>
                        <a:rPr lang="en-US" sz="900" b="0" i="0" u="none" strike="noStrike">
                          <a:solidFill>
                            <a:srgbClr val="204620"/>
                          </a:solidFill>
                          <a:effectLst/>
                          <a:latin typeface="+mj-lt"/>
                        </a:rPr>
                        <a:t>eCommerce (29) (82%)</a:t>
                      </a:r>
                    </a:p>
                  </a:txBody>
                  <a:tcPr marL="3924" marR="3924" marT="3924" marB="0">
                    <a:lnL>
                      <a:noFill/>
                    </a:lnL>
                    <a:lnR>
                      <a:noFill/>
                    </a:lnR>
                    <a:lnT>
                      <a:noFill/>
                    </a:lnT>
                    <a:lnB>
                      <a:noFill/>
                    </a:lnB>
                    <a:solidFill>
                      <a:srgbClr val="E7F9ED"/>
                    </a:solidFill>
                  </a:tcPr>
                </a:tc>
                <a:tc>
                  <a:txBody>
                    <a:bodyPr/>
                    <a:lstStyle/>
                    <a:p>
                      <a:pPr algn="l" rtl="0" fontAlgn="t"/>
                      <a:endParaRPr lang="en-US" sz="900" b="0" i="0" u="none" strike="noStrike">
                        <a:solidFill>
                          <a:schemeClr val="tx1"/>
                        </a:solidFill>
                        <a:effectLst/>
                        <a:latin typeface="+mj-lt"/>
                      </a:endParaRPr>
                    </a:p>
                  </a:txBody>
                  <a:tcPr marL="3924" marR="3924" marT="3924" marB="0">
                    <a:lnL>
                      <a:noFill/>
                    </a:lnL>
                    <a:lnR>
                      <a:noFill/>
                    </a:lnR>
                    <a:lnT>
                      <a:noFill/>
                    </a:lnT>
                    <a:lnB>
                      <a:noFill/>
                    </a:lnB>
                    <a:noFill/>
                  </a:tcPr>
                </a:tc>
                <a:extLst>
                  <a:ext uri="{0D108BD9-81ED-4DB2-BD59-A6C34878D82A}">
                    <a16:rowId xmlns:a16="http://schemas.microsoft.com/office/drawing/2014/main" val="826792690"/>
                  </a:ext>
                </a:extLst>
              </a:tr>
              <a:tr h="283973">
                <a:tc>
                  <a:txBody>
                    <a:bodyPr/>
                    <a:lstStyle/>
                    <a:p>
                      <a:pPr algn="l" fontAlgn="t"/>
                      <a:r>
                        <a:rPr lang="en-US" sz="900" b="0" i="0" u="none" strike="noStrike">
                          <a:solidFill>
                            <a:schemeClr val="tx1"/>
                          </a:solidFill>
                          <a:effectLst/>
                          <a:latin typeface="+mj-lt"/>
                        </a:rPr>
                        <a:t>Disposition Codes (25) (75%)</a:t>
                      </a:r>
                    </a:p>
                  </a:txBody>
                  <a:tcPr marL="3924" marR="3924" marT="3924" marB="0">
                    <a:lnL>
                      <a:noFill/>
                    </a:lnL>
                    <a:lnR>
                      <a:noFill/>
                    </a:lnR>
                    <a:lnT>
                      <a:noFill/>
                    </a:lnT>
                    <a:lnB>
                      <a:noFill/>
                    </a:lnB>
                    <a:solidFill>
                      <a:schemeClr val="accent4">
                        <a:lumMod val="20000"/>
                        <a:lumOff val="80000"/>
                      </a:schemeClr>
                    </a:solidFill>
                  </a:tcPr>
                </a:tc>
                <a:tc>
                  <a:txBody>
                    <a:bodyPr/>
                    <a:lstStyle/>
                    <a:p>
                      <a:pPr algn="l" fontAlgn="t"/>
                      <a:endParaRPr lang="en-US" sz="900" b="0" i="0" u="none" strike="noStrike">
                        <a:solidFill>
                          <a:schemeClr val="tx1"/>
                        </a:solidFill>
                        <a:effectLst/>
                        <a:latin typeface="+mj-lt"/>
                      </a:endParaRPr>
                    </a:p>
                  </a:txBody>
                  <a:tcPr marL="3924" marR="3924" marT="3924" marB="0">
                    <a:lnL>
                      <a:noFill/>
                    </a:lnL>
                    <a:lnR>
                      <a:noFill/>
                    </a:lnR>
                    <a:lnT>
                      <a:noFill/>
                    </a:lnT>
                    <a:lnB>
                      <a:noFill/>
                    </a:lnB>
                    <a:noFill/>
                  </a:tcPr>
                </a:tc>
                <a:extLst>
                  <a:ext uri="{0D108BD9-81ED-4DB2-BD59-A6C34878D82A}">
                    <a16:rowId xmlns:a16="http://schemas.microsoft.com/office/drawing/2014/main" val="2798622335"/>
                  </a:ext>
                </a:extLst>
              </a:tr>
              <a:tr h="457640">
                <a:tc>
                  <a:txBody>
                    <a:bodyPr/>
                    <a:lstStyle/>
                    <a:p>
                      <a:pPr algn="l" rtl="0" fontAlgn="t"/>
                      <a:r>
                        <a:rPr lang="en-US" sz="900" b="0" i="0" u="none" strike="noStrike">
                          <a:solidFill>
                            <a:schemeClr val="tx1"/>
                          </a:solidFill>
                          <a:effectLst/>
                          <a:latin typeface="+mj-lt"/>
                        </a:rPr>
                        <a:t>Cross-Referenced Lease &amp; Agreement Number Lists (27) (67%)</a:t>
                      </a:r>
                    </a:p>
                  </a:txBody>
                  <a:tcPr marL="3924" marR="3924" marT="3924" marB="0">
                    <a:lnL>
                      <a:noFill/>
                    </a:lnL>
                    <a:lnR>
                      <a:noFill/>
                    </a:lnR>
                    <a:lnT>
                      <a:noFill/>
                    </a:lnT>
                    <a:lnB>
                      <a:noFill/>
                    </a:lnB>
                    <a:solidFill>
                      <a:schemeClr val="accent4">
                        <a:lumMod val="20000"/>
                        <a:lumOff val="80000"/>
                      </a:schemeClr>
                    </a:solidFill>
                  </a:tcPr>
                </a:tc>
                <a:tc>
                  <a:txBody>
                    <a:bodyPr/>
                    <a:lstStyle/>
                    <a:p>
                      <a:pPr algn="l" rtl="0" fontAlgn="t"/>
                      <a:endParaRPr lang="en-US" sz="900" b="0" i="0" u="none" strike="noStrike">
                        <a:solidFill>
                          <a:schemeClr val="tx1"/>
                        </a:solidFill>
                        <a:effectLst/>
                        <a:latin typeface="+mj-lt"/>
                      </a:endParaRPr>
                    </a:p>
                  </a:txBody>
                  <a:tcPr marL="3924" marR="3924" marT="3924" marB="0">
                    <a:lnL>
                      <a:noFill/>
                    </a:lnL>
                    <a:lnR>
                      <a:noFill/>
                    </a:lnR>
                    <a:lnT>
                      <a:noFill/>
                    </a:lnT>
                    <a:lnB>
                      <a:noFill/>
                    </a:lnB>
                    <a:noFill/>
                  </a:tcPr>
                </a:tc>
                <a:extLst>
                  <a:ext uri="{0D108BD9-81ED-4DB2-BD59-A6C34878D82A}">
                    <a16:rowId xmlns:a16="http://schemas.microsoft.com/office/drawing/2014/main" val="4060630482"/>
                  </a:ext>
                </a:extLst>
              </a:tr>
              <a:tr h="296120">
                <a:tc>
                  <a:txBody>
                    <a:bodyPr/>
                    <a:lstStyle/>
                    <a:p>
                      <a:pPr algn="l" rtl="0" fontAlgn="t"/>
                      <a:r>
                        <a:rPr lang="en-US" sz="900" b="0" i="0" u="none" strike="noStrike">
                          <a:solidFill>
                            <a:schemeClr val="tx1"/>
                          </a:solidFill>
                          <a:effectLst/>
                          <a:latin typeface="+mj-lt"/>
                        </a:rPr>
                        <a:t>Data Warehouse Portal (30) (58%)</a:t>
                      </a:r>
                    </a:p>
                  </a:txBody>
                  <a:tcPr marL="3924" marR="3924" marT="3924" marB="0">
                    <a:lnL>
                      <a:noFill/>
                    </a:lnL>
                    <a:lnR>
                      <a:noFill/>
                    </a:lnR>
                    <a:lnT>
                      <a:noFill/>
                    </a:lnT>
                    <a:lnB>
                      <a:noFill/>
                    </a:lnB>
                    <a:solidFill>
                      <a:schemeClr val="accent4">
                        <a:lumMod val="20000"/>
                        <a:lumOff val="80000"/>
                      </a:schemeClr>
                    </a:solidFill>
                  </a:tcPr>
                </a:tc>
                <a:tc>
                  <a:txBody>
                    <a:bodyPr/>
                    <a:lstStyle/>
                    <a:p>
                      <a:pPr algn="l" rtl="0" fontAlgn="t"/>
                      <a:endParaRPr lang="en-US" sz="900" b="0" i="0" u="none" strike="noStrike">
                        <a:solidFill>
                          <a:schemeClr val="tx1"/>
                        </a:solidFill>
                        <a:effectLst/>
                        <a:latin typeface="+mj-lt"/>
                      </a:endParaRPr>
                    </a:p>
                  </a:txBody>
                  <a:tcPr marL="3924" marR="3924" marT="3924" marB="0">
                    <a:lnL>
                      <a:noFill/>
                    </a:lnL>
                    <a:lnR>
                      <a:noFill/>
                    </a:lnR>
                    <a:lnT>
                      <a:noFill/>
                    </a:lnT>
                    <a:lnB>
                      <a:noFill/>
                    </a:lnB>
                    <a:noFill/>
                  </a:tcPr>
                </a:tc>
                <a:extLst>
                  <a:ext uri="{0D108BD9-81ED-4DB2-BD59-A6C34878D82A}">
                    <a16:rowId xmlns:a16="http://schemas.microsoft.com/office/drawing/2014/main" val="2091669271"/>
                  </a:ext>
                </a:extLst>
              </a:tr>
              <a:tr h="442043">
                <a:tc>
                  <a:txBody>
                    <a:bodyPr/>
                    <a:lstStyle/>
                    <a:p>
                      <a:pPr algn="l" rtl="0" fontAlgn="t"/>
                      <a:r>
                        <a:rPr lang="en-US" sz="900" b="0" i="0" u="none" strike="noStrike">
                          <a:solidFill>
                            <a:schemeClr val="tx1"/>
                          </a:solidFill>
                          <a:effectLst/>
                          <a:latin typeface="+mj-lt"/>
                        </a:rPr>
                        <a:t>External MRMSS Application Request Form (EMARF) (34)(58%)</a:t>
                      </a:r>
                    </a:p>
                  </a:txBody>
                  <a:tcPr marL="3924" marR="3924" marT="3924" marB="0">
                    <a:lnL>
                      <a:noFill/>
                    </a:lnL>
                    <a:lnR>
                      <a:noFill/>
                    </a:lnR>
                    <a:lnT>
                      <a:noFill/>
                    </a:lnT>
                    <a:lnB>
                      <a:noFill/>
                    </a:lnB>
                    <a:solidFill>
                      <a:schemeClr val="accent4">
                        <a:lumMod val="20000"/>
                        <a:lumOff val="80000"/>
                      </a:schemeClr>
                    </a:solidFill>
                  </a:tcPr>
                </a:tc>
                <a:tc>
                  <a:txBody>
                    <a:bodyPr/>
                    <a:lstStyle/>
                    <a:p>
                      <a:pPr algn="l" rtl="0" fontAlgn="t"/>
                      <a:endParaRPr lang="en-US" sz="900" b="0" i="0" u="none" strike="noStrike">
                        <a:solidFill>
                          <a:schemeClr val="tx1"/>
                        </a:solidFill>
                        <a:effectLst/>
                        <a:latin typeface="+mj-lt"/>
                      </a:endParaRPr>
                    </a:p>
                  </a:txBody>
                  <a:tcPr marL="3924" marR="3924" marT="3924" marB="0">
                    <a:lnL>
                      <a:noFill/>
                    </a:lnL>
                    <a:lnR>
                      <a:noFill/>
                    </a:lnR>
                    <a:lnT>
                      <a:noFill/>
                    </a:lnT>
                    <a:lnB>
                      <a:noFill/>
                    </a:lnB>
                    <a:noFill/>
                  </a:tcPr>
                </a:tc>
                <a:extLst>
                  <a:ext uri="{0D108BD9-81ED-4DB2-BD59-A6C34878D82A}">
                    <a16:rowId xmlns:a16="http://schemas.microsoft.com/office/drawing/2014/main" val="704125334"/>
                  </a:ext>
                </a:extLst>
              </a:tr>
              <a:tr h="753760">
                <a:tc>
                  <a:txBody>
                    <a:bodyPr/>
                    <a:lstStyle/>
                    <a:p>
                      <a:pPr algn="l" rtl="0" fontAlgn="t"/>
                      <a:r>
                        <a:rPr lang="en-US" sz="900" b="0" i="0" u="none" strike="noStrike">
                          <a:solidFill>
                            <a:schemeClr val="tx1"/>
                          </a:solidFill>
                          <a:effectLst/>
                          <a:latin typeface="+mj-lt"/>
                        </a:rPr>
                        <a:t>Addressee of Record Designation for Service of Official Correspondence Form (ONRR-4444) (32)(55%)</a:t>
                      </a:r>
                    </a:p>
                  </a:txBody>
                  <a:tcPr marL="3924" marR="3924" marT="3924" marB="0">
                    <a:lnL>
                      <a:noFill/>
                    </a:lnL>
                    <a:lnR>
                      <a:noFill/>
                    </a:lnR>
                    <a:lnT>
                      <a:noFill/>
                    </a:lnT>
                    <a:lnB>
                      <a:noFill/>
                    </a:lnB>
                    <a:solidFill>
                      <a:schemeClr val="accent4">
                        <a:lumMod val="20000"/>
                        <a:lumOff val="80000"/>
                      </a:schemeClr>
                    </a:solidFill>
                  </a:tcPr>
                </a:tc>
                <a:tc>
                  <a:txBody>
                    <a:bodyPr/>
                    <a:lstStyle/>
                    <a:p>
                      <a:pPr algn="l" rtl="0" fontAlgn="t"/>
                      <a:endParaRPr lang="en-US" sz="900" b="0" i="0" u="none" strike="noStrike">
                        <a:solidFill>
                          <a:schemeClr val="tx1"/>
                        </a:solidFill>
                        <a:effectLst/>
                        <a:latin typeface="+mj-lt"/>
                      </a:endParaRPr>
                    </a:p>
                  </a:txBody>
                  <a:tcPr marL="3924" marR="3924" marT="3924" marB="0">
                    <a:lnL>
                      <a:noFill/>
                    </a:lnL>
                    <a:lnR>
                      <a:noFill/>
                    </a:lnR>
                    <a:lnT>
                      <a:noFill/>
                    </a:lnT>
                    <a:lnB>
                      <a:noFill/>
                    </a:lnB>
                    <a:noFill/>
                  </a:tcPr>
                </a:tc>
                <a:extLst>
                  <a:ext uri="{0D108BD9-81ED-4DB2-BD59-A6C34878D82A}">
                    <a16:rowId xmlns:a16="http://schemas.microsoft.com/office/drawing/2014/main" val="960424563"/>
                  </a:ext>
                </a:extLst>
              </a:tr>
            </a:tbl>
          </a:graphicData>
        </a:graphic>
      </p:graphicFrame>
      <p:graphicFrame>
        <p:nvGraphicFramePr>
          <p:cNvPr id="13" name="Table 12" descr="Cards in the Training &amp; Resources category">
            <a:extLst>
              <a:ext uri="{FF2B5EF4-FFF2-40B4-BE49-F238E27FC236}">
                <a16:creationId xmlns:a16="http://schemas.microsoft.com/office/drawing/2014/main" id="{B727078C-5A4F-4B87-807F-C143B968CD55}"/>
              </a:ext>
            </a:extLst>
          </p:cNvPr>
          <p:cNvGraphicFramePr>
            <a:graphicFrameLocks noGrp="1"/>
          </p:cNvGraphicFramePr>
          <p:nvPr>
            <p:extLst>
              <p:ext uri="{D42A27DB-BD31-4B8C-83A1-F6EECF244321}">
                <p14:modId xmlns:p14="http://schemas.microsoft.com/office/powerpoint/2010/main" val="3895074620"/>
              </p:ext>
            </p:extLst>
          </p:nvPr>
        </p:nvGraphicFramePr>
        <p:xfrm>
          <a:off x="3182607" y="624445"/>
          <a:ext cx="2843018" cy="4713576"/>
        </p:xfrm>
        <a:graphic>
          <a:graphicData uri="http://schemas.openxmlformats.org/drawingml/2006/table">
            <a:tbl>
              <a:tblPr firstRow="1"/>
              <a:tblGrid>
                <a:gridCol w="1421509">
                  <a:extLst>
                    <a:ext uri="{9D8B030D-6E8A-4147-A177-3AD203B41FA5}">
                      <a16:colId xmlns:a16="http://schemas.microsoft.com/office/drawing/2014/main" val="2685924650"/>
                    </a:ext>
                  </a:extLst>
                </a:gridCol>
                <a:gridCol w="1421509">
                  <a:extLst>
                    <a:ext uri="{9D8B030D-6E8A-4147-A177-3AD203B41FA5}">
                      <a16:colId xmlns:a16="http://schemas.microsoft.com/office/drawing/2014/main" val="1265412560"/>
                    </a:ext>
                  </a:extLst>
                </a:gridCol>
              </a:tblGrid>
              <a:tr h="234537">
                <a:tc>
                  <a:txBody>
                    <a:bodyPr/>
                    <a:lstStyle/>
                    <a:p>
                      <a:pPr algn="l" rtl="0" fontAlgn="t"/>
                      <a:r>
                        <a:rPr lang="en-US" sz="1200" b="1" i="0" u="none" strike="noStrike">
                          <a:solidFill>
                            <a:schemeClr val="tx1"/>
                          </a:solidFill>
                          <a:effectLst/>
                          <a:latin typeface="+mj-lt"/>
                        </a:rPr>
                        <a:t>Training &amp; Resources</a:t>
                      </a:r>
                    </a:p>
                  </a:txBody>
                  <a:tcPr marL="4400" marR="4400" marT="4400" marB="0">
                    <a:lnL>
                      <a:noFill/>
                    </a:lnL>
                    <a:lnR>
                      <a:noFill/>
                    </a:lnR>
                    <a:lnT>
                      <a:noFill/>
                    </a:lnT>
                    <a:lnB>
                      <a:noFill/>
                    </a:lnB>
                    <a:noFill/>
                  </a:tcPr>
                </a:tc>
                <a:tc>
                  <a:txBody>
                    <a:bodyPr/>
                    <a:lstStyle/>
                    <a:p>
                      <a:pPr algn="l" rtl="0" fontAlgn="t"/>
                      <a:endParaRPr lang="en-US" sz="1200" b="1" i="0" u="none" strike="noStrike">
                        <a:solidFill>
                          <a:schemeClr val="tx1"/>
                        </a:solidFill>
                        <a:effectLst/>
                        <a:latin typeface="+mj-lt"/>
                      </a:endParaRPr>
                    </a:p>
                  </a:txBody>
                  <a:tcPr marL="4400" marR="4400" marT="4400" marB="0">
                    <a:lnL>
                      <a:noFill/>
                    </a:lnL>
                    <a:lnR>
                      <a:noFill/>
                    </a:lnR>
                    <a:lnT>
                      <a:noFill/>
                    </a:lnT>
                    <a:lnB>
                      <a:noFill/>
                    </a:lnB>
                    <a:noFill/>
                  </a:tcPr>
                </a:tc>
                <a:extLst>
                  <a:ext uri="{0D108BD9-81ED-4DB2-BD59-A6C34878D82A}">
                    <a16:rowId xmlns:a16="http://schemas.microsoft.com/office/drawing/2014/main" val="3808473877"/>
                  </a:ext>
                </a:extLst>
              </a:tr>
              <a:tr h="348599">
                <a:tc>
                  <a:txBody>
                    <a:bodyPr/>
                    <a:lstStyle/>
                    <a:p>
                      <a:pPr algn="l" rtl="0" fontAlgn="t"/>
                      <a:r>
                        <a:rPr lang="en-US" sz="900" b="0" i="0" u="none" strike="noStrike">
                          <a:solidFill>
                            <a:srgbClr val="204620"/>
                          </a:solidFill>
                          <a:effectLst/>
                          <a:latin typeface="+mj-lt"/>
                        </a:rPr>
                        <a:t>Production Reporting Training Videos (50)(100%)</a:t>
                      </a:r>
                    </a:p>
                  </a:txBody>
                  <a:tcPr marL="4400" marR="4400" marT="4400" marB="0">
                    <a:lnL>
                      <a:noFill/>
                    </a:lnL>
                    <a:lnR>
                      <a:noFill/>
                    </a:lnR>
                    <a:lnT>
                      <a:noFill/>
                    </a:lnT>
                    <a:lnB>
                      <a:noFill/>
                    </a:lnB>
                    <a:solidFill>
                      <a:srgbClr val="E7F9ED"/>
                    </a:solidFill>
                  </a:tcPr>
                </a:tc>
                <a:tc>
                  <a:txBody>
                    <a:bodyPr/>
                    <a:lstStyle/>
                    <a:p>
                      <a:pPr algn="l" rtl="0" fontAlgn="t"/>
                      <a:r>
                        <a:rPr lang="en-US" sz="900" b="0" i="0" u="none" strike="noStrike">
                          <a:solidFill>
                            <a:schemeClr val="tx1"/>
                          </a:solidFill>
                          <a:effectLst/>
                          <a:latin typeface="+mj-lt"/>
                        </a:rPr>
                        <a:t>Cross-Referenced Lease &amp; Agreement Number Lists (27) (42%)</a:t>
                      </a:r>
                    </a:p>
                  </a:txBody>
                  <a:tcPr marL="4400" marR="4400" marT="4400" marB="0">
                    <a:lnL>
                      <a:noFill/>
                    </a:lnL>
                    <a:lnR>
                      <a:noFill/>
                    </a:lnR>
                    <a:lnT>
                      <a:noFill/>
                    </a:lnT>
                    <a:lnB>
                      <a:noFill/>
                    </a:lnB>
                    <a:solidFill>
                      <a:srgbClr val="F2F2F2"/>
                    </a:solidFill>
                  </a:tcPr>
                </a:tc>
                <a:extLst>
                  <a:ext uri="{0D108BD9-81ED-4DB2-BD59-A6C34878D82A}">
                    <a16:rowId xmlns:a16="http://schemas.microsoft.com/office/drawing/2014/main" val="1148570347"/>
                  </a:ext>
                </a:extLst>
              </a:tr>
              <a:tr h="386862">
                <a:tc>
                  <a:txBody>
                    <a:bodyPr/>
                    <a:lstStyle/>
                    <a:p>
                      <a:pPr algn="l" rtl="0" fontAlgn="t"/>
                      <a:r>
                        <a:rPr lang="en-US" sz="900" b="0" i="0" u="none" strike="noStrike">
                          <a:solidFill>
                            <a:srgbClr val="204620"/>
                          </a:solidFill>
                          <a:effectLst/>
                          <a:latin typeface="+mj-lt"/>
                        </a:rPr>
                        <a:t>Royalty Reporting Training Videos (49)(100%)</a:t>
                      </a:r>
                    </a:p>
                  </a:txBody>
                  <a:tcPr marL="4400" marR="4400" marT="4400" marB="0">
                    <a:lnL>
                      <a:noFill/>
                    </a:lnL>
                    <a:lnR>
                      <a:noFill/>
                    </a:lnR>
                    <a:lnT>
                      <a:noFill/>
                    </a:lnT>
                    <a:lnB>
                      <a:noFill/>
                    </a:lnB>
                    <a:solidFill>
                      <a:srgbClr val="E7F9ED"/>
                    </a:solidFill>
                  </a:tcPr>
                </a:tc>
                <a:tc>
                  <a:txBody>
                    <a:bodyPr/>
                    <a:lstStyle/>
                    <a:p>
                      <a:pPr algn="l" rtl="0" fontAlgn="t"/>
                      <a:r>
                        <a:rPr lang="en-US" sz="900" b="0" i="0" u="none" strike="noStrike">
                          <a:solidFill>
                            <a:schemeClr val="tx1"/>
                          </a:solidFill>
                          <a:effectLst/>
                          <a:latin typeface="+mj-lt"/>
                        </a:rPr>
                        <a:t>Reporter Letters (51)(42%)</a:t>
                      </a:r>
                    </a:p>
                  </a:txBody>
                  <a:tcPr marL="4400" marR="4400" marT="4400" marB="0">
                    <a:lnL>
                      <a:noFill/>
                    </a:lnL>
                    <a:lnR>
                      <a:noFill/>
                    </a:lnR>
                    <a:lnT>
                      <a:noFill/>
                    </a:lnT>
                    <a:lnB>
                      <a:noFill/>
                    </a:lnB>
                    <a:solidFill>
                      <a:srgbClr val="F2F2F2"/>
                    </a:solidFill>
                  </a:tcPr>
                </a:tc>
                <a:extLst>
                  <a:ext uri="{0D108BD9-81ED-4DB2-BD59-A6C34878D82A}">
                    <a16:rowId xmlns:a16="http://schemas.microsoft.com/office/drawing/2014/main" val="3734844682"/>
                  </a:ext>
                </a:extLst>
              </a:tr>
              <a:tr h="290146">
                <a:tc>
                  <a:txBody>
                    <a:bodyPr/>
                    <a:lstStyle/>
                    <a:p>
                      <a:pPr algn="l" rtl="0" fontAlgn="t"/>
                      <a:r>
                        <a:rPr lang="en-US" sz="900" b="0" i="0" u="none" strike="noStrike">
                          <a:solidFill>
                            <a:srgbClr val="204620"/>
                          </a:solidFill>
                          <a:effectLst/>
                          <a:latin typeface="+mj-lt"/>
                        </a:rPr>
                        <a:t>Solid Minerals Reporting Training Videos (48)(100%)</a:t>
                      </a:r>
                    </a:p>
                  </a:txBody>
                  <a:tcPr marL="4400" marR="4400" marT="4400" marB="0">
                    <a:lnL>
                      <a:noFill/>
                    </a:lnL>
                    <a:lnR>
                      <a:noFill/>
                    </a:lnR>
                    <a:lnT>
                      <a:noFill/>
                    </a:lnT>
                    <a:lnB>
                      <a:noFill/>
                    </a:lnB>
                    <a:solidFill>
                      <a:srgbClr val="E7F9ED"/>
                    </a:solidFill>
                  </a:tcPr>
                </a:tc>
                <a:tc>
                  <a:txBody>
                    <a:bodyPr/>
                    <a:lstStyle/>
                    <a:p>
                      <a:pPr algn="l" rtl="0" fontAlgn="t"/>
                      <a:r>
                        <a:rPr lang="en-US" sz="900" b="0" i="0" u="none" strike="noStrike">
                          <a:solidFill>
                            <a:schemeClr val="tx1"/>
                          </a:solidFill>
                          <a:effectLst/>
                          <a:latin typeface="+mj-lt"/>
                        </a:rPr>
                        <a:t>Addressee of Record Designation for Service of Official Correspondence Form (ONRR-4444) (32)(27%)</a:t>
                      </a:r>
                    </a:p>
                  </a:txBody>
                  <a:tcPr marL="4400" marR="4400" marT="4400" marB="0">
                    <a:lnL>
                      <a:noFill/>
                    </a:lnL>
                    <a:lnR>
                      <a:noFill/>
                    </a:lnR>
                    <a:lnT>
                      <a:noFill/>
                    </a:lnT>
                    <a:lnB>
                      <a:noFill/>
                    </a:lnB>
                    <a:solidFill>
                      <a:srgbClr val="F2F2F2"/>
                    </a:solidFill>
                  </a:tcPr>
                </a:tc>
                <a:extLst>
                  <a:ext uri="{0D108BD9-81ED-4DB2-BD59-A6C34878D82A}">
                    <a16:rowId xmlns:a16="http://schemas.microsoft.com/office/drawing/2014/main" val="532306683"/>
                  </a:ext>
                </a:extLst>
              </a:tr>
              <a:tr h="359015">
                <a:tc>
                  <a:txBody>
                    <a:bodyPr/>
                    <a:lstStyle/>
                    <a:p>
                      <a:pPr algn="l" rtl="0" fontAlgn="t"/>
                      <a:r>
                        <a:rPr lang="en-US" sz="900" b="0" i="0" u="none" strike="noStrike">
                          <a:solidFill>
                            <a:srgbClr val="204620"/>
                          </a:solidFill>
                          <a:effectLst/>
                          <a:latin typeface="+mj-lt"/>
                        </a:rPr>
                        <a:t>Production Reporter Handbook (55)(91%)</a:t>
                      </a:r>
                    </a:p>
                  </a:txBody>
                  <a:tcPr marL="4400" marR="4400" marT="4400" marB="0">
                    <a:lnL>
                      <a:noFill/>
                    </a:lnL>
                    <a:lnR>
                      <a:noFill/>
                    </a:lnR>
                    <a:lnT>
                      <a:noFill/>
                    </a:lnT>
                    <a:lnB>
                      <a:noFill/>
                    </a:lnB>
                    <a:solidFill>
                      <a:srgbClr val="E7F9ED"/>
                    </a:solidFill>
                  </a:tcPr>
                </a:tc>
                <a:tc>
                  <a:txBody>
                    <a:bodyPr/>
                    <a:lstStyle/>
                    <a:p>
                      <a:pPr algn="l" fontAlgn="t"/>
                      <a:r>
                        <a:rPr lang="en-US" sz="900" b="0" i="0" u="none" strike="noStrike">
                          <a:solidFill>
                            <a:schemeClr val="tx1"/>
                          </a:solidFill>
                          <a:effectLst/>
                          <a:latin typeface="+mj-lt"/>
                        </a:rPr>
                        <a:t>Contact information for your representative (or for an operator you work with) (78)(27%)</a:t>
                      </a:r>
                    </a:p>
                  </a:txBody>
                  <a:tcPr marL="4400" marR="4400" marT="4400" marB="0">
                    <a:lnL>
                      <a:noFill/>
                    </a:lnL>
                    <a:lnR>
                      <a:noFill/>
                    </a:lnR>
                    <a:lnT>
                      <a:noFill/>
                    </a:lnT>
                    <a:lnB>
                      <a:noFill/>
                    </a:lnB>
                    <a:solidFill>
                      <a:srgbClr val="F2F2F2"/>
                    </a:solidFill>
                  </a:tcPr>
                </a:tc>
                <a:extLst>
                  <a:ext uri="{0D108BD9-81ED-4DB2-BD59-A6C34878D82A}">
                    <a16:rowId xmlns:a16="http://schemas.microsoft.com/office/drawing/2014/main" val="147703915"/>
                  </a:ext>
                </a:extLst>
              </a:tr>
              <a:tr h="351692">
                <a:tc>
                  <a:txBody>
                    <a:bodyPr/>
                    <a:lstStyle/>
                    <a:p>
                      <a:pPr algn="l" rtl="0" fontAlgn="t"/>
                      <a:r>
                        <a:rPr lang="en-US" sz="900" b="0" i="0" u="none" strike="noStrike">
                          <a:solidFill>
                            <a:srgbClr val="204620"/>
                          </a:solidFill>
                          <a:effectLst/>
                          <a:latin typeface="+mj-lt"/>
                        </a:rPr>
                        <a:t>Revenue Reporter Handbook (56)(91%)</a:t>
                      </a:r>
                    </a:p>
                  </a:txBody>
                  <a:tcPr marL="4400" marR="4400" marT="4400" marB="0">
                    <a:lnL>
                      <a:noFill/>
                    </a:lnL>
                    <a:lnR>
                      <a:noFill/>
                    </a:lnR>
                    <a:lnT>
                      <a:noFill/>
                    </a:lnT>
                    <a:lnB>
                      <a:noFill/>
                    </a:lnB>
                    <a:solidFill>
                      <a:srgbClr val="E7F9ED"/>
                    </a:solidFill>
                  </a:tcPr>
                </a:tc>
                <a:tc>
                  <a:txBody>
                    <a:bodyPr/>
                    <a:lstStyle/>
                    <a:p>
                      <a:pPr algn="l" fontAlgn="t"/>
                      <a:r>
                        <a:rPr lang="en-US" sz="900" b="0" i="0" u="none" strike="noStrike">
                          <a:solidFill>
                            <a:schemeClr val="tx1"/>
                          </a:solidFill>
                          <a:effectLst/>
                          <a:latin typeface="+mj-lt"/>
                        </a:rPr>
                        <a:t>Disposition Codes (25) (25%)</a:t>
                      </a:r>
                    </a:p>
                  </a:txBody>
                  <a:tcPr marL="4400" marR="4400" marT="4400" marB="0">
                    <a:lnL>
                      <a:noFill/>
                    </a:lnL>
                    <a:lnR>
                      <a:noFill/>
                    </a:lnR>
                    <a:lnT>
                      <a:noFill/>
                    </a:lnT>
                    <a:lnB>
                      <a:noFill/>
                    </a:lnB>
                    <a:solidFill>
                      <a:srgbClr val="F2F2F2"/>
                    </a:solidFill>
                  </a:tcPr>
                </a:tc>
                <a:extLst>
                  <a:ext uri="{0D108BD9-81ED-4DB2-BD59-A6C34878D82A}">
                    <a16:rowId xmlns:a16="http://schemas.microsoft.com/office/drawing/2014/main" val="1234706772"/>
                  </a:ext>
                </a:extLst>
              </a:tr>
              <a:tr h="386862">
                <a:tc>
                  <a:txBody>
                    <a:bodyPr/>
                    <a:lstStyle/>
                    <a:p>
                      <a:pPr algn="l" rtl="0" fontAlgn="t"/>
                      <a:r>
                        <a:rPr lang="en-US" sz="900" b="0" i="0" u="none" strike="noStrike">
                          <a:solidFill>
                            <a:srgbClr val="204620"/>
                          </a:solidFill>
                          <a:effectLst/>
                          <a:latin typeface="+mj-lt"/>
                        </a:rPr>
                        <a:t>Solid Minerals Reporter Handbook (54)(90%)</a:t>
                      </a:r>
                    </a:p>
                  </a:txBody>
                  <a:tcPr marL="4400" marR="4400" marT="4400" marB="0">
                    <a:lnL>
                      <a:noFill/>
                    </a:lnL>
                    <a:lnR>
                      <a:noFill/>
                    </a:lnR>
                    <a:lnT>
                      <a:noFill/>
                    </a:lnT>
                    <a:lnB>
                      <a:noFill/>
                    </a:lnB>
                    <a:solidFill>
                      <a:srgbClr val="E7F9ED"/>
                    </a:solidFill>
                  </a:tcPr>
                </a:tc>
                <a:tc>
                  <a:txBody>
                    <a:bodyPr/>
                    <a:lstStyle/>
                    <a:p>
                      <a:pPr algn="l" rtl="0" fontAlgn="t"/>
                      <a:r>
                        <a:rPr lang="en-US" sz="900" b="0" i="0" u="none" strike="noStrike">
                          <a:solidFill>
                            <a:schemeClr val="tx1"/>
                          </a:solidFill>
                          <a:effectLst/>
                          <a:latin typeface="+mj-lt"/>
                        </a:rPr>
                        <a:t>Data Warehouse Portal (30) (25%)</a:t>
                      </a:r>
                    </a:p>
                  </a:txBody>
                  <a:tcPr marL="4400" marR="4400" marT="4400" marB="0">
                    <a:lnL>
                      <a:noFill/>
                    </a:lnL>
                    <a:lnR>
                      <a:noFill/>
                    </a:lnR>
                    <a:lnT>
                      <a:noFill/>
                    </a:lnT>
                    <a:lnB>
                      <a:noFill/>
                    </a:lnB>
                    <a:solidFill>
                      <a:srgbClr val="F2F2F2"/>
                    </a:solidFill>
                  </a:tcPr>
                </a:tc>
                <a:extLst>
                  <a:ext uri="{0D108BD9-81ED-4DB2-BD59-A6C34878D82A}">
                    <a16:rowId xmlns:a16="http://schemas.microsoft.com/office/drawing/2014/main" val="2740669728"/>
                  </a:ext>
                </a:extLst>
              </a:tr>
              <a:tr h="378069">
                <a:tc>
                  <a:txBody>
                    <a:bodyPr/>
                    <a:lstStyle/>
                    <a:p>
                      <a:pPr algn="l" rtl="0" fontAlgn="t"/>
                      <a:r>
                        <a:rPr lang="en-US" sz="900" b="0" i="0" u="none" strike="noStrike">
                          <a:solidFill>
                            <a:srgbClr val="204620"/>
                          </a:solidFill>
                          <a:effectLst/>
                          <a:latin typeface="+mj-lt"/>
                        </a:rPr>
                        <a:t>Geothermal Payor Handbook (53)(90%)</a:t>
                      </a:r>
                    </a:p>
                  </a:txBody>
                  <a:tcPr marL="4400" marR="4400" marT="4400" marB="0">
                    <a:lnL>
                      <a:noFill/>
                    </a:lnL>
                    <a:lnR>
                      <a:noFill/>
                    </a:lnR>
                    <a:lnT>
                      <a:noFill/>
                    </a:lnT>
                    <a:lnB>
                      <a:noFill/>
                    </a:lnB>
                    <a:solidFill>
                      <a:srgbClr val="E7F9ED"/>
                    </a:solidFill>
                  </a:tcPr>
                </a:tc>
                <a:tc>
                  <a:txBody>
                    <a:bodyPr/>
                    <a:lstStyle/>
                    <a:p>
                      <a:pPr algn="l" rtl="0" fontAlgn="t"/>
                      <a:r>
                        <a:rPr lang="en-US" sz="900" b="0" i="0" u="none" strike="noStrike">
                          <a:solidFill>
                            <a:schemeClr val="tx1"/>
                          </a:solidFill>
                          <a:effectLst/>
                          <a:latin typeface="+mj-lt"/>
                        </a:rPr>
                        <a:t>External MRMSS Application Request Form (EMARF) (34)(25%)</a:t>
                      </a:r>
                    </a:p>
                  </a:txBody>
                  <a:tcPr marL="4400" marR="4400" marT="4400" marB="0">
                    <a:lnL>
                      <a:noFill/>
                    </a:lnL>
                    <a:lnR>
                      <a:noFill/>
                    </a:lnR>
                    <a:lnT>
                      <a:noFill/>
                    </a:lnT>
                    <a:lnB>
                      <a:noFill/>
                    </a:lnB>
                    <a:solidFill>
                      <a:srgbClr val="F2F2F2"/>
                    </a:solidFill>
                  </a:tcPr>
                </a:tc>
                <a:extLst>
                  <a:ext uri="{0D108BD9-81ED-4DB2-BD59-A6C34878D82A}">
                    <a16:rowId xmlns:a16="http://schemas.microsoft.com/office/drawing/2014/main" val="3438436736"/>
                  </a:ext>
                </a:extLst>
              </a:tr>
              <a:tr h="395654">
                <a:tc>
                  <a:txBody>
                    <a:bodyPr/>
                    <a:lstStyle/>
                    <a:p>
                      <a:pPr algn="l" rtl="0" fontAlgn="t"/>
                      <a:r>
                        <a:rPr lang="en-US" sz="900" b="0" i="0" u="none" strike="noStrike">
                          <a:solidFill>
                            <a:srgbClr val="204620"/>
                          </a:solidFill>
                          <a:effectLst/>
                          <a:latin typeface="+mj-lt"/>
                        </a:rPr>
                        <a:t>Oil and Gas Indian Payor Handbook (52)(80%)</a:t>
                      </a:r>
                    </a:p>
                  </a:txBody>
                  <a:tcPr marL="4400" marR="4400" marT="4400" marB="0">
                    <a:lnL>
                      <a:noFill/>
                    </a:lnL>
                    <a:lnR>
                      <a:noFill/>
                    </a:lnR>
                    <a:lnT>
                      <a:noFill/>
                    </a:lnT>
                    <a:lnB>
                      <a:noFill/>
                    </a:lnB>
                    <a:solidFill>
                      <a:srgbClr val="E7F9ED"/>
                    </a:solidFill>
                  </a:tcPr>
                </a:tc>
                <a:tc>
                  <a:txBody>
                    <a:bodyPr/>
                    <a:lstStyle/>
                    <a:p>
                      <a:pPr algn="l" rtl="0" fontAlgn="t"/>
                      <a:r>
                        <a:rPr lang="en-US" sz="900" b="0" i="0" u="none" strike="noStrike">
                          <a:solidFill>
                            <a:schemeClr val="tx1"/>
                          </a:solidFill>
                          <a:effectLst/>
                          <a:latin typeface="+mj-lt"/>
                        </a:rPr>
                        <a:t>Get set up to make royalty payments (58)(20%)</a:t>
                      </a:r>
                    </a:p>
                  </a:txBody>
                  <a:tcPr marL="4400" marR="4400" marT="4400" marB="0">
                    <a:lnL>
                      <a:noFill/>
                    </a:lnL>
                    <a:lnR>
                      <a:noFill/>
                    </a:lnR>
                    <a:lnT>
                      <a:noFill/>
                    </a:lnT>
                    <a:lnB>
                      <a:noFill/>
                    </a:lnB>
                    <a:solidFill>
                      <a:srgbClr val="F2F2F2"/>
                    </a:solidFill>
                  </a:tcPr>
                </a:tc>
                <a:extLst>
                  <a:ext uri="{0D108BD9-81ED-4DB2-BD59-A6C34878D82A}">
                    <a16:rowId xmlns:a16="http://schemas.microsoft.com/office/drawing/2014/main" val="3582126705"/>
                  </a:ext>
                </a:extLst>
              </a:tr>
              <a:tr h="404446">
                <a:tc>
                  <a:txBody>
                    <a:bodyPr/>
                    <a:lstStyle/>
                    <a:p>
                      <a:pPr algn="l" rtl="0" fontAlgn="t"/>
                      <a:r>
                        <a:rPr lang="en-US" sz="900" b="0" i="0" u="none" strike="noStrike">
                          <a:solidFill>
                            <a:schemeClr val="tx1"/>
                          </a:solidFill>
                          <a:effectLst/>
                          <a:latin typeface="+mj-lt"/>
                        </a:rPr>
                        <a:t>Indian Oil Rule training Videos (47)(70%)</a:t>
                      </a:r>
                    </a:p>
                  </a:txBody>
                  <a:tcPr marL="4400" marR="4400" marT="4400" marB="0">
                    <a:lnL>
                      <a:noFill/>
                    </a:lnL>
                    <a:lnR>
                      <a:noFill/>
                    </a:lnR>
                    <a:lnT>
                      <a:noFill/>
                    </a:lnT>
                    <a:lnB>
                      <a:noFill/>
                    </a:lnB>
                    <a:solidFill>
                      <a:schemeClr val="accent4">
                        <a:lumMod val="20000"/>
                        <a:lumOff val="80000"/>
                      </a:schemeClr>
                    </a:solidFill>
                  </a:tcPr>
                </a:tc>
                <a:tc>
                  <a:txBody>
                    <a:bodyPr/>
                    <a:lstStyle/>
                    <a:p>
                      <a:pPr algn="l" rtl="0" fontAlgn="t"/>
                      <a:endParaRPr lang="en-US" sz="900" b="0" i="0" u="none" strike="noStrike">
                        <a:solidFill>
                          <a:schemeClr val="tx1"/>
                        </a:solidFill>
                        <a:effectLst/>
                        <a:latin typeface="+mj-lt"/>
                      </a:endParaRPr>
                    </a:p>
                  </a:txBody>
                  <a:tcPr marL="4400" marR="4400" marT="4400" marB="0">
                    <a:lnL>
                      <a:noFill/>
                    </a:lnL>
                    <a:lnR>
                      <a:noFill/>
                    </a:lnR>
                    <a:lnT>
                      <a:noFill/>
                    </a:lnT>
                    <a:lnB>
                      <a:noFill/>
                    </a:lnB>
                    <a:noFill/>
                  </a:tcPr>
                </a:tc>
                <a:extLst>
                  <a:ext uri="{0D108BD9-81ED-4DB2-BD59-A6C34878D82A}">
                    <a16:rowId xmlns:a16="http://schemas.microsoft.com/office/drawing/2014/main" val="2041735462"/>
                  </a:ext>
                </a:extLst>
              </a:tr>
              <a:tr h="342900">
                <a:tc>
                  <a:txBody>
                    <a:bodyPr/>
                    <a:lstStyle/>
                    <a:p>
                      <a:pPr algn="l" rtl="0" fontAlgn="t"/>
                      <a:r>
                        <a:rPr lang="en-US" sz="900" b="0" i="0" u="none" strike="noStrike">
                          <a:solidFill>
                            <a:schemeClr val="tx1"/>
                          </a:solidFill>
                          <a:effectLst/>
                          <a:latin typeface="+mj-lt"/>
                        </a:rPr>
                        <a:t>Federal Register Notices (72)(55%)</a:t>
                      </a:r>
                    </a:p>
                  </a:txBody>
                  <a:tcPr marL="4400" marR="4400" marT="4400" marB="0">
                    <a:lnL>
                      <a:noFill/>
                    </a:lnL>
                    <a:lnR>
                      <a:noFill/>
                    </a:lnR>
                    <a:lnT>
                      <a:noFill/>
                    </a:lnT>
                    <a:lnB w="6350" cap="flat" cmpd="sng" algn="ctr">
                      <a:solidFill>
                        <a:srgbClr val="7F7F7F"/>
                      </a:solidFill>
                      <a:prstDash val="solid"/>
                      <a:round/>
                      <a:headEnd type="none" w="med" len="med"/>
                      <a:tailEnd type="none" w="med" len="med"/>
                    </a:lnB>
                    <a:solidFill>
                      <a:schemeClr val="accent4">
                        <a:lumMod val="20000"/>
                        <a:lumOff val="80000"/>
                      </a:schemeClr>
                    </a:solidFill>
                  </a:tcPr>
                </a:tc>
                <a:tc>
                  <a:txBody>
                    <a:bodyPr/>
                    <a:lstStyle/>
                    <a:p>
                      <a:pPr algn="l" rtl="0" fontAlgn="t"/>
                      <a:endParaRPr lang="en-US" sz="900" b="0" i="0" u="none" strike="noStrike">
                        <a:solidFill>
                          <a:schemeClr val="tx1"/>
                        </a:solidFill>
                        <a:effectLst/>
                        <a:latin typeface="+mj-lt"/>
                      </a:endParaRPr>
                    </a:p>
                  </a:txBody>
                  <a:tcPr marL="4400" marR="4400" marT="4400"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33147152"/>
                  </a:ext>
                </a:extLst>
              </a:tr>
            </a:tbl>
          </a:graphicData>
        </a:graphic>
      </p:graphicFrame>
      <p:graphicFrame>
        <p:nvGraphicFramePr>
          <p:cNvPr id="14" name="Table 13" descr="Cards in the Valuation category">
            <a:extLst>
              <a:ext uri="{FF2B5EF4-FFF2-40B4-BE49-F238E27FC236}">
                <a16:creationId xmlns:a16="http://schemas.microsoft.com/office/drawing/2014/main" id="{2FBC4CBE-B170-4822-AE1E-4BBA71F9A63E}"/>
              </a:ext>
            </a:extLst>
          </p:cNvPr>
          <p:cNvGraphicFramePr>
            <a:graphicFrameLocks noGrp="1"/>
          </p:cNvGraphicFramePr>
          <p:nvPr>
            <p:extLst>
              <p:ext uri="{D42A27DB-BD31-4B8C-83A1-F6EECF244321}">
                <p14:modId xmlns:p14="http://schemas.microsoft.com/office/powerpoint/2010/main" val="701930178"/>
              </p:ext>
            </p:extLst>
          </p:nvPr>
        </p:nvGraphicFramePr>
        <p:xfrm>
          <a:off x="6130468" y="624445"/>
          <a:ext cx="955884" cy="3665615"/>
        </p:xfrm>
        <a:graphic>
          <a:graphicData uri="http://schemas.openxmlformats.org/drawingml/2006/table">
            <a:tbl>
              <a:tblPr firstRow="1"/>
              <a:tblGrid>
                <a:gridCol w="955884">
                  <a:extLst>
                    <a:ext uri="{9D8B030D-6E8A-4147-A177-3AD203B41FA5}">
                      <a16:colId xmlns:a16="http://schemas.microsoft.com/office/drawing/2014/main" val="3918863489"/>
                    </a:ext>
                  </a:extLst>
                </a:gridCol>
              </a:tblGrid>
              <a:tr h="369965">
                <a:tc>
                  <a:txBody>
                    <a:bodyPr/>
                    <a:lstStyle/>
                    <a:p>
                      <a:pPr algn="l" rtl="0" fontAlgn="t"/>
                      <a:r>
                        <a:rPr lang="en-US" sz="1200" b="1" i="0" u="none" strike="noStrike">
                          <a:solidFill>
                            <a:schemeClr val="tx1"/>
                          </a:solidFill>
                          <a:effectLst/>
                          <a:latin typeface="+mj-lt"/>
                        </a:rPr>
                        <a:t>Valuation</a:t>
                      </a:r>
                    </a:p>
                  </a:txBody>
                  <a:tcPr marL="9525" marR="9525" marT="9525" marB="0">
                    <a:lnL>
                      <a:noFill/>
                    </a:lnL>
                    <a:lnR>
                      <a:noFill/>
                    </a:lnR>
                    <a:lnT>
                      <a:noFill/>
                    </a:lnT>
                    <a:lnB>
                      <a:noFill/>
                    </a:lnB>
                    <a:noFill/>
                  </a:tcPr>
                </a:tc>
                <a:extLst>
                  <a:ext uri="{0D108BD9-81ED-4DB2-BD59-A6C34878D82A}">
                    <a16:rowId xmlns:a16="http://schemas.microsoft.com/office/drawing/2014/main" val="4276504532"/>
                  </a:ext>
                </a:extLst>
              </a:tr>
              <a:tr h="571500">
                <a:tc>
                  <a:txBody>
                    <a:bodyPr/>
                    <a:lstStyle/>
                    <a:p>
                      <a:pPr algn="l" rtl="0" fontAlgn="t"/>
                      <a:r>
                        <a:rPr lang="en-US" sz="900" b="0" i="0" u="none" strike="noStrike">
                          <a:solidFill>
                            <a:srgbClr val="204620"/>
                          </a:solidFill>
                          <a:effectLst/>
                          <a:latin typeface="+mj-lt"/>
                        </a:rPr>
                        <a:t>Find a regulation needed to value a commodity (65) (91%)</a:t>
                      </a:r>
                    </a:p>
                  </a:txBody>
                  <a:tcPr marL="9525" marR="9525" marT="9525" marB="0">
                    <a:lnL>
                      <a:noFill/>
                    </a:lnL>
                    <a:lnR>
                      <a:noFill/>
                    </a:lnR>
                    <a:lnT>
                      <a:noFill/>
                    </a:lnT>
                    <a:lnB>
                      <a:noFill/>
                    </a:lnB>
                    <a:solidFill>
                      <a:srgbClr val="E7F9ED"/>
                    </a:solidFill>
                  </a:tcPr>
                </a:tc>
                <a:extLst>
                  <a:ext uri="{0D108BD9-81ED-4DB2-BD59-A6C34878D82A}">
                    <a16:rowId xmlns:a16="http://schemas.microsoft.com/office/drawing/2014/main" val="4005732556"/>
                  </a:ext>
                </a:extLst>
              </a:tr>
              <a:tr h="571500">
                <a:tc>
                  <a:txBody>
                    <a:bodyPr/>
                    <a:lstStyle/>
                    <a:p>
                      <a:pPr algn="l" rtl="0" fontAlgn="t"/>
                      <a:r>
                        <a:rPr lang="en-US" sz="900" b="0" i="0" u="none" strike="noStrike">
                          <a:solidFill>
                            <a:schemeClr val="tx1"/>
                          </a:solidFill>
                          <a:effectLst/>
                          <a:latin typeface="+mj-lt"/>
                        </a:rPr>
                        <a:t>NYMEX Oil Prices (67) (73%)</a:t>
                      </a:r>
                    </a:p>
                  </a:txBody>
                  <a:tcPr marL="9525" marR="9525" marT="9525" marB="0">
                    <a:lnL>
                      <a:noFill/>
                    </a:lnL>
                    <a:lnR>
                      <a:noFill/>
                    </a:lnR>
                    <a:lnT>
                      <a:noFill/>
                    </a:lnT>
                    <a:lnB>
                      <a:noFill/>
                    </a:lnB>
                    <a:solidFill>
                      <a:schemeClr val="accent4">
                        <a:lumMod val="20000"/>
                        <a:lumOff val="80000"/>
                      </a:schemeClr>
                    </a:solidFill>
                  </a:tcPr>
                </a:tc>
                <a:extLst>
                  <a:ext uri="{0D108BD9-81ED-4DB2-BD59-A6C34878D82A}">
                    <a16:rowId xmlns:a16="http://schemas.microsoft.com/office/drawing/2014/main" val="3701124656"/>
                  </a:ext>
                </a:extLst>
              </a:tr>
              <a:tr h="571500">
                <a:tc>
                  <a:txBody>
                    <a:bodyPr/>
                    <a:lstStyle/>
                    <a:p>
                      <a:pPr algn="l" rtl="0" fontAlgn="t"/>
                      <a:r>
                        <a:rPr lang="en-US" sz="900" b="0" i="0" u="none" strike="noStrike">
                          <a:solidFill>
                            <a:schemeClr val="tx1"/>
                          </a:solidFill>
                          <a:effectLst/>
                          <a:latin typeface="+mj-lt"/>
                        </a:rPr>
                        <a:t>Take an allowance for transportation or processing costs (unbundling) (66)(64%)</a:t>
                      </a:r>
                    </a:p>
                  </a:txBody>
                  <a:tcPr marL="9525" marR="9525" marT="9525" marB="0">
                    <a:lnL>
                      <a:noFill/>
                    </a:lnL>
                    <a:lnR>
                      <a:noFill/>
                    </a:lnR>
                    <a:lnT>
                      <a:noFill/>
                    </a:lnT>
                    <a:lnB w="1905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1469250605"/>
                  </a:ext>
                </a:extLst>
              </a:tr>
              <a:tr h="381000">
                <a:tc>
                  <a:txBody>
                    <a:bodyPr/>
                    <a:lstStyle/>
                    <a:p>
                      <a:pPr algn="l" fontAlgn="t"/>
                      <a:r>
                        <a:rPr lang="en-US" sz="900" b="0" i="0" u="none" strike="noStrike">
                          <a:solidFill>
                            <a:srgbClr val="76282C"/>
                          </a:solidFill>
                          <a:effectLst/>
                          <a:latin typeface="+mj-lt"/>
                        </a:rPr>
                        <a:t>Indian Index Zones Natural Gas Price (71)(50%)</a:t>
                      </a:r>
                    </a:p>
                  </a:txBody>
                  <a:tcPr marL="9525" marR="9525" marT="9525" marB="0">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FFE0E5"/>
                    </a:solidFill>
                  </a:tcPr>
                </a:tc>
                <a:extLst>
                  <a:ext uri="{0D108BD9-81ED-4DB2-BD59-A6C34878D82A}">
                    <a16:rowId xmlns:a16="http://schemas.microsoft.com/office/drawing/2014/main" val="2481417148"/>
                  </a:ext>
                </a:extLst>
              </a:tr>
              <a:tr h="762000">
                <a:tc>
                  <a:txBody>
                    <a:bodyPr/>
                    <a:lstStyle/>
                    <a:p>
                      <a:pPr algn="l" rtl="0" fontAlgn="t"/>
                      <a:r>
                        <a:rPr lang="en-US" sz="900" b="0" i="0" u="none" strike="noStrike">
                          <a:solidFill>
                            <a:schemeClr val="tx1"/>
                          </a:solidFill>
                          <a:effectLst/>
                          <a:latin typeface="+mj-lt"/>
                        </a:rPr>
                        <a:t>Indian Major Portion Gas Prices (70)(20%)</a:t>
                      </a:r>
                    </a:p>
                  </a:txBody>
                  <a:tcPr marL="9525" marR="9525" marT="9525" marB="0">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19050" cap="flat" cmpd="sng" algn="ctr">
                      <a:solidFill>
                        <a:schemeClr val="tx1"/>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76667927"/>
                  </a:ext>
                </a:extLst>
              </a:tr>
            </a:tbl>
          </a:graphicData>
        </a:graphic>
      </p:graphicFrame>
      <p:graphicFrame>
        <p:nvGraphicFramePr>
          <p:cNvPr id="16" name="Table 15" descr="Cards in the Paying category">
            <a:extLst>
              <a:ext uri="{FF2B5EF4-FFF2-40B4-BE49-F238E27FC236}">
                <a16:creationId xmlns:a16="http://schemas.microsoft.com/office/drawing/2014/main" id="{C474145E-E2A8-41FB-A2C3-18CC207AB260}"/>
              </a:ext>
            </a:extLst>
          </p:cNvPr>
          <p:cNvGraphicFramePr>
            <a:graphicFrameLocks noGrp="1"/>
          </p:cNvGraphicFramePr>
          <p:nvPr>
            <p:extLst>
              <p:ext uri="{D42A27DB-BD31-4B8C-83A1-F6EECF244321}">
                <p14:modId xmlns:p14="http://schemas.microsoft.com/office/powerpoint/2010/main" val="3717070358"/>
              </p:ext>
            </p:extLst>
          </p:nvPr>
        </p:nvGraphicFramePr>
        <p:xfrm>
          <a:off x="7191195" y="624445"/>
          <a:ext cx="1162050" cy="3032008"/>
        </p:xfrm>
        <a:graphic>
          <a:graphicData uri="http://schemas.openxmlformats.org/drawingml/2006/table">
            <a:tbl>
              <a:tblPr firstRow="1"/>
              <a:tblGrid>
                <a:gridCol w="1162050">
                  <a:extLst>
                    <a:ext uri="{9D8B030D-6E8A-4147-A177-3AD203B41FA5}">
                      <a16:colId xmlns:a16="http://schemas.microsoft.com/office/drawing/2014/main" val="1631592992"/>
                    </a:ext>
                  </a:extLst>
                </a:gridCol>
              </a:tblGrid>
              <a:tr h="369965">
                <a:tc>
                  <a:txBody>
                    <a:bodyPr/>
                    <a:lstStyle/>
                    <a:p>
                      <a:pPr algn="l" rtl="0" fontAlgn="t"/>
                      <a:r>
                        <a:rPr lang="en-US" sz="1200" b="1" i="0" u="none" strike="noStrike">
                          <a:solidFill>
                            <a:schemeClr val="tx1"/>
                          </a:solidFill>
                          <a:effectLst/>
                          <a:latin typeface="+mj-lt"/>
                        </a:rPr>
                        <a:t>Paying</a:t>
                      </a:r>
                    </a:p>
                  </a:txBody>
                  <a:tcPr marL="9525" marR="9525" marT="9525" marB="0">
                    <a:lnL>
                      <a:noFill/>
                    </a:lnL>
                    <a:lnR>
                      <a:noFill/>
                    </a:lnR>
                    <a:lnT>
                      <a:noFill/>
                    </a:lnT>
                    <a:lnB>
                      <a:noFill/>
                    </a:lnB>
                    <a:noFill/>
                  </a:tcPr>
                </a:tc>
                <a:extLst>
                  <a:ext uri="{0D108BD9-81ED-4DB2-BD59-A6C34878D82A}">
                    <a16:rowId xmlns:a16="http://schemas.microsoft.com/office/drawing/2014/main" val="674538414"/>
                  </a:ext>
                </a:extLst>
              </a:tr>
              <a:tr h="319332">
                <a:tc>
                  <a:txBody>
                    <a:bodyPr/>
                    <a:lstStyle/>
                    <a:p>
                      <a:pPr algn="l" rtl="0" fontAlgn="t"/>
                      <a:r>
                        <a:rPr lang="en-US" sz="900" b="0" i="0" u="none" strike="noStrike">
                          <a:solidFill>
                            <a:srgbClr val="204620"/>
                          </a:solidFill>
                          <a:effectLst/>
                          <a:latin typeface="+mj-lt"/>
                        </a:rPr>
                        <a:t>Make a rent payment (23) (100%)</a:t>
                      </a:r>
                    </a:p>
                  </a:txBody>
                  <a:tcPr marL="9525" marR="9525" marT="9525" marB="0">
                    <a:lnL>
                      <a:noFill/>
                    </a:lnL>
                    <a:lnR>
                      <a:noFill/>
                    </a:lnR>
                    <a:lnT>
                      <a:noFill/>
                    </a:lnT>
                    <a:lnB>
                      <a:noFill/>
                    </a:lnB>
                    <a:solidFill>
                      <a:srgbClr val="E7F9ED"/>
                    </a:solidFill>
                  </a:tcPr>
                </a:tc>
                <a:extLst>
                  <a:ext uri="{0D108BD9-81ED-4DB2-BD59-A6C34878D82A}">
                    <a16:rowId xmlns:a16="http://schemas.microsoft.com/office/drawing/2014/main" val="944468449"/>
                  </a:ext>
                </a:extLst>
              </a:tr>
              <a:tr h="457200">
                <a:tc>
                  <a:txBody>
                    <a:bodyPr/>
                    <a:lstStyle/>
                    <a:p>
                      <a:pPr algn="l" rtl="0" fontAlgn="t"/>
                      <a:r>
                        <a:rPr lang="en-US" sz="900" b="0" i="0" u="none" strike="noStrike">
                          <a:solidFill>
                            <a:srgbClr val="204620"/>
                          </a:solidFill>
                          <a:effectLst/>
                          <a:latin typeface="+mj-lt"/>
                        </a:rPr>
                        <a:t>Late Payment &amp; Underpayment Interest Tables (57)(91%)</a:t>
                      </a:r>
                    </a:p>
                  </a:txBody>
                  <a:tcPr marL="9525" marR="9525" marT="9525" marB="0">
                    <a:lnL>
                      <a:noFill/>
                    </a:lnL>
                    <a:lnR>
                      <a:noFill/>
                    </a:lnR>
                    <a:lnT>
                      <a:noFill/>
                    </a:lnT>
                    <a:lnB>
                      <a:noFill/>
                    </a:lnB>
                    <a:solidFill>
                      <a:srgbClr val="E7F9ED"/>
                    </a:solidFill>
                  </a:tcPr>
                </a:tc>
                <a:extLst>
                  <a:ext uri="{0D108BD9-81ED-4DB2-BD59-A6C34878D82A}">
                    <a16:rowId xmlns:a16="http://schemas.microsoft.com/office/drawing/2014/main" val="1081038485"/>
                  </a:ext>
                </a:extLst>
              </a:tr>
              <a:tr h="193431">
                <a:tc>
                  <a:txBody>
                    <a:bodyPr/>
                    <a:lstStyle/>
                    <a:p>
                      <a:pPr algn="l" rtl="0" fontAlgn="t"/>
                      <a:r>
                        <a:rPr lang="en-US" sz="900" b="0" i="0" u="none" strike="noStrike">
                          <a:solidFill>
                            <a:schemeClr val="tx1"/>
                          </a:solidFill>
                          <a:effectLst/>
                          <a:latin typeface="+mj-lt"/>
                        </a:rPr>
                        <a:t>W-9 Form (24) (64%)</a:t>
                      </a:r>
                    </a:p>
                  </a:txBody>
                  <a:tcPr marL="9525" marR="9525" marT="9525" marB="0">
                    <a:lnL>
                      <a:noFill/>
                    </a:lnL>
                    <a:lnR>
                      <a:noFill/>
                    </a:lnR>
                    <a:lnT>
                      <a:noFill/>
                    </a:lnT>
                    <a:lnB>
                      <a:noFill/>
                    </a:lnB>
                    <a:solidFill>
                      <a:schemeClr val="accent4">
                        <a:lumMod val="20000"/>
                        <a:lumOff val="80000"/>
                      </a:schemeClr>
                    </a:solidFill>
                  </a:tcPr>
                </a:tc>
                <a:extLst>
                  <a:ext uri="{0D108BD9-81ED-4DB2-BD59-A6C34878D82A}">
                    <a16:rowId xmlns:a16="http://schemas.microsoft.com/office/drawing/2014/main" val="3194845235"/>
                  </a:ext>
                </a:extLst>
              </a:tr>
              <a:tr h="381000">
                <a:tc>
                  <a:txBody>
                    <a:bodyPr/>
                    <a:lstStyle/>
                    <a:p>
                      <a:pPr algn="l" rtl="0" fontAlgn="t"/>
                      <a:r>
                        <a:rPr lang="en-US" sz="900" b="0" i="0" u="none" strike="noStrike">
                          <a:solidFill>
                            <a:schemeClr val="tx1"/>
                          </a:solidFill>
                          <a:effectLst/>
                          <a:latin typeface="+mj-lt"/>
                        </a:rPr>
                        <a:t>Unpaid debts referred to U.S. Treasury (41) (64%)</a:t>
                      </a:r>
                    </a:p>
                  </a:txBody>
                  <a:tcPr marL="9525" marR="9525" marT="9525" marB="0">
                    <a:lnL>
                      <a:noFill/>
                    </a:lnL>
                    <a:lnR>
                      <a:noFill/>
                    </a:lnR>
                    <a:lnT>
                      <a:noFill/>
                    </a:lnT>
                    <a:lnB w="1905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588077452"/>
                  </a:ext>
                </a:extLst>
              </a:tr>
              <a:tr h="590110">
                <a:tc>
                  <a:txBody>
                    <a:bodyPr/>
                    <a:lstStyle/>
                    <a:p>
                      <a:pPr algn="l" fontAlgn="t"/>
                      <a:r>
                        <a:rPr lang="en-US" sz="900" b="0" i="0" u="none" strike="noStrike">
                          <a:solidFill>
                            <a:srgbClr val="76282C"/>
                          </a:solidFill>
                          <a:effectLst/>
                          <a:latin typeface="+mj-lt"/>
                        </a:rPr>
                        <a:t>Designation Form for Royalty Payment Responsibility Form (ONRR-4425) (31)(45%)</a:t>
                      </a:r>
                    </a:p>
                  </a:txBody>
                  <a:tcPr marL="9525" marR="9525" marT="9525" marB="0">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FFE0E5"/>
                    </a:solidFill>
                  </a:tcPr>
                </a:tc>
                <a:extLst>
                  <a:ext uri="{0D108BD9-81ED-4DB2-BD59-A6C34878D82A}">
                    <a16:rowId xmlns:a16="http://schemas.microsoft.com/office/drawing/2014/main" val="1090399500"/>
                  </a:ext>
                </a:extLst>
              </a:tr>
              <a:tr h="474785">
                <a:tc>
                  <a:txBody>
                    <a:bodyPr/>
                    <a:lstStyle/>
                    <a:p>
                      <a:pPr algn="l" rtl="0" fontAlgn="t"/>
                      <a:r>
                        <a:rPr lang="en-US" sz="900" b="0" i="0" u="none" strike="noStrike">
                          <a:solidFill>
                            <a:srgbClr val="76282C"/>
                          </a:solidFill>
                          <a:effectLst/>
                          <a:latin typeface="+mj-lt"/>
                        </a:rPr>
                        <a:t>Get set up to make royalty payments (58)(40%)</a:t>
                      </a:r>
                    </a:p>
                  </a:txBody>
                  <a:tcPr marL="9525" marR="9525" marT="9525" marB="0">
                    <a:lnL>
                      <a:noFill/>
                    </a:lnL>
                    <a:lnR>
                      <a:noFill/>
                    </a:lnR>
                    <a:lnT w="19050" cap="flat" cmpd="sng" algn="ctr">
                      <a:solidFill>
                        <a:schemeClr val="tx1"/>
                      </a:solidFill>
                      <a:prstDash val="solid"/>
                      <a:round/>
                      <a:headEnd type="none" w="med" len="med"/>
                      <a:tailEnd type="none" w="med" len="med"/>
                    </a:lnT>
                    <a:lnB>
                      <a:noFill/>
                    </a:lnB>
                    <a:solidFill>
                      <a:srgbClr val="FFE0E5"/>
                    </a:solidFill>
                  </a:tcPr>
                </a:tc>
                <a:extLst>
                  <a:ext uri="{0D108BD9-81ED-4DB2-BD59-A6C34878D82A}">
                    <a16:rowId xmlns:a16="http://schemas.microsoft.com/office/drawing/2014/main" val="847688852"/>
                  </a:ext>
                </a:extLst>
              </a:tr>
            </a:tbl>
          </a:graphicData>
        </a:graphic>
      </p:graphicFrame>
      <p:graphicFrame>
        <p:nvGraphicFramePr>
          <p:cNvPr id="17" name="Table 16" descr="Cards in the Indian category.">
            <a:extLst>
              <a:ext uri="{FF2B5EF4-FFF2-40B4-BE49-F238E27FC236}">
                <a16:creationId xmlns:a16="http://schemas.microsoft.com/office/drawing/2014/main" id="{FFFE561B-5F70-4283-95D7-CD015AD2E3A7}"/>
              </a:ext>
            </a:extLst>
          </p:cNvPr>
          <p:cNvGraphicFramePr>
            <a:graphicFrameLocks noGrp="1"/>
          </p:cNvGraphicFramePr>
          <p:nvPr>
            <p:extLst>
              <p:ext uri="{D42A27DB-BD31-4B8C-83A1-F6EECF244321}">
                <p14:modId xmlns:p14="http://schemas.microsoft.com/office/powerpoint/2010/main" val="2362670747"/>
              </p:ext>
            </p:extLst>
          </p:nvPr>
        </p:nvGraphicFramePr>
        <p:xfrm>
          <a:off x="8458088" y="624445"/>
          <a:ext cx="1061388" cy="4695175"/>
        </p:xfrm>
        <a:graphic>
          <a:graphicData uri="http://schemas.openxmlformats.org/drawingml/2006/table">
            <a:tbl>
              <a:tblPr firstRow="1"/>
              <a:tblGrid>
                <a:gridCol w="1061388">
                  <a:extLst>
                    <a:ext uri="{9D8B030D-6E8A-4147-A177-3AD203B41FA5}">
                      <a16:colId xmlns:a16="http://schemas.microsoft.com/office/drawing/2014/main" val="2972915141"/>
                    </a:ext>
                  </a:extLst>
                </a:gridCol>
              </a:tblGrid>
              <a:tr h="317073">
                <a:tc>
                  <a:txBody>
                    <a:bodyPr/>
                    <a:lstStyle/>
                    <a:p>
                      <a:pPr algn="l" rtl="0" fontAlgn="t"/>
                      <a:r>
                        <a:rPr lang="en-US" sz="1200" b="1" i="0" u="none" strike="noStrike">
                          <a:solidFill>
                            <a:schemeClr val="tx1"/>
                          </a:solidFill>
                          <a:effectLst/>
                          <a:latin typeface="+mj-lt"/>
                        </a:rPr>
                        <a:t>Indian</a:t>
                      </a:r>
                    </a:p>
                    <a:p>
                      <a:pPr algn="l" rtl="0" fontAlgn="t"/>
                      <a:endParaRPr lang="en-US" sz="1200" b="1" i="0" u="none" strike="noStrike">
                        <a:solidFill>
                          <a:schemeClr val="tx1"/>
                        </a:solidFill>
                        <a:effectLst/>
                        <a:latin typeface="+mj-lt"/>
                      </a:endParaRPr>
                    </a:p>
                  </a:txBody>
                  <a:tcPr marL="8703" marR="8703" marT="8703" marB="0">
                    <a:lnL>
                      <a:noFill/>
                    </a:lnL>
                    <a:lnR>
                      <a:noFill/>
                    </a:lnR>
                    <a:lnT>
                      <a:noFill/>
                    </a:lnT>
                    <a:lnB>
                      <a:noFill/>
                    </a:lnB>
                    <a:noFill/>
                  </a:tcPr>
                </a:tc>
                <a:extLst>
                  <a:ext uri="{0D108BD9-81ED-4DB2-BD59-A6C34878D82A}">
                    <a16:rowId xmlns:a16="http://schemas.microsoft.com/office/drawing/2014/main" val="1434120950"/>
                  </a:ext>
                </a:extLst>
              </a:tr>
              <a:tr h="317073">
                <a:tc>
                  <a:txBody>
                    <a:bodyPr/>
                    <a:lstStyle/>
                    <a:p>
                      <a:pPr algn="l" rtl="0" fontAlgn="t"/>
                      <a:r>
                        <a:rPr lang="en-US" sz="900" b="0" i="0" u="none" strike="noStrike">
                          <a:solidFill>
                            <a:srgbClr val="204620"/>
                          </a:solidFill>
                          <a:effectLst/>
                          <a:latin typeface="+mj-lt"/>
                        </a:rPr>
                        <a:t>Tribal Assistance (35) (100%)</a:t>
                      </a:r>
                    </a:p>
                  </a:txBody>
                  <a:tcPr marL="8703" marR="8703" marT="8703" marB="0">
                    <a:lnL>
                      <a:noFill/>
                    </a:lnL>
                    <a:lnR>
                      <a:noFill/>
                    </a:lnR>
                    <a:lnT>
                      <a:noFill/>
                    </a:lnT>
                    <a:lnB>
                      <a:noFill/>
                    </a:lnB>
                    <a:solidFill>
                      <a:srgbClr val="E7F9ED"/>
                    </a:solidFill>
                  </a:tcPr>
                </a:tc>
                <a:extLst>
                  <a:ext uri="{0D108BD9-81ED-4DB2-BD59-A6C34878D82A}">
                    <a16:rowId xmlns:a16="http://schemas.microsoft.com/office/drawing/2014/main" val="83595078"/>
                  </a:ext>
                </a:extLst>
              </a:tr>
              <a:tr h="448408">
                <a:tc>
                  <a:txBody>
                    <a:bodyPr/>
                    <a:lstStyle/>
                    <a:p>
                      <a:pPr algn="l" rtl="0" fontAlgn="t"/>
                      <a:r>
                        <a:rPr lang="en-US" sz="900" b="0" i="0" u="none" strike="noStrike">
                          <a:solidFill>
                            <a:srgbClr val="204620"/>
                          </a:solidFill>
                          <a:effectLst/>
                          <a:latin typeface="+mj-lt"/>
                        </a:rPr>
                        <a:t>Indian Energy Service Center (IESC) (36) (100%)</a:t>
                      </a:r>
                    </a:p>
                  </a:txBody>
                  <a:tcPr marL="8703" marR="8703" marT="8703" marB="0">
                    <a:lnL>
                      <a:noFill/>
                    </a:lnL>
                    <a:lnR>
                      <a:noFill/>
                    </a:lnR>
                    <a:lnT>
                      <a:noFill/>
                    </a:lnT>
                    <a:lnB>
                      <a:noFill/>
                    </a:lnB>
                    <a:solidFill>
                      <a:srgbClr val="E7F9ED"/>
                    </a:solidFill>
                  </a:tcPr>
                </a:tc>
                <a:extLst>
                  <a:ext uri="{0D108BD9-81ED-4DB2-BD59-A6C34878D82A}">
                    <a16:rowId xmlns:a16="http://schemas.microsoft.com/office/drawing/2014/main" val="506583574"/>
                  </a:ext>
                </a:extLst>
              </a:tr>
              <a:tr h="316523">
                <a:tc>
                  <a:txBody>
                    <a:bodyPr/>
                    <a:lstStyle/>
                    <a:p>
                      <a:pPr algn="l" rtl="0" fontAlgn="t"/>
                      <a:r>
                        <a:rPr lang="en-US" sz="900" b="0" i="0" u="none" strike="noStrike">
                          <a:solidFill>
                            <a:srgbClr val="204620"/>
                          </a:solidFill>
                          <a:effectLst/>
                          <a:latin typeface="+mj-lt"/>
                        </a:rPr>
                        <a:t>Tribal Consultation (39) (100%)</a:t>
                      </a:r>
                    </a:p>
                  </a:txBody>
                  <a:tcPr marL="8703" marR="8703" marT="8703" marB="0">
                    <a:lnL>
                      <a:noFill/>
                    </a:lnL>
                    <a:lnR>
                      <a:noFill/>
                    </a:lnR>
                    <a:lnT>
                      <a:noFill/>
                    </a:lnT>
                    <a:lnB>
                      <a:noFill/>
                    </a:lnB>
                    <a:solidFill>
                      <a:srgbClr val="E7F9ED"/>
                    </a:solidFill>
                  </a:tcPr>
                </a:tc>
                <a:extLst>
                  <a:ext uri="{0D108BD9-81ED-4DB2-BD59-A6C34878D82A}">
                    <a16:rowId xmlns:a16="http://schemas.microsoft.com/office/drawing/2014/main" val="511701134"/>
                  </a:ext>
                </a:extLst>
              </a:tr>
              <a:tr h="348107">
                <a:tc>
                  <a:txBody>
                    <a:bodyPr/>
                    <a:lstStyle/>
                    <a:p>
                      <a:pPr algn="l" rtl="0" fontAlgn="t"/>
                      <a:r>
                        <a:rPr lang="en-US" sz="900" b="0" i="0" u="none" strike="noStrike">
                          <a:solidFill>
                            <a:srgbClr val="204620"/>
                          </a:solidFill>
                          <a:effectLst/>
                          <a:latin typeface="+mj-lt"/>
                        </a:rPr>
                        <a:t>Indian Allottee Assistance (40) (100%)</a:t>
                      </a:r>
                    </a:p>
                  </a:txBody>
                  <a:tcPr marL="8703" marR="8703" marT="8703" marB="0">
                    <a:lnL>
                      <a:noFill/>
                    </a:lnL>
                    <a:lnR>
                      <a:noFill/>
                    </a:lnR>
                    <a:lnT>
                      <a:noFill/>
                    </a:lnT>
                    <a:lnB>
                      <a:noFill/>
                    </a:lnB>
                    <a:solidFill>
                      <a:srgbClr val="E7F9ED"/>
                    </a:solidFill>
                  </a:tcPr>
                </a:tc>
                <a:extLst>
                  <a:ext uri="{0D108BD9-81ED-4DB2-BD59-A6C34878D82A}">
                    <a16:rowId xmlns:a16="http://schemas.microsoft.com/office/drawing/2014/main" val="2937098859"/>
                  </a:ext>
                </a:extLst>
              </a:tr>
              <a:tr h="451993">
                <a:tc>
                  <a:txBody>
                    <a:bodyPr/>
                    <a:lstStyle/>
                    <a:p>
                      <a:pPr algn="l" rtl="0" fontAlgn="t"/>
                      <a:r>
                        <a:rPr lang="en-US" sz="900" b="0" i="0" u="none" strike="noStrike">
                          <a:solidFill>
                            <a:srgbClr val="204620"/>
                          </a:solidFill>
                          <a:effectLst/>
                          <a:latin typeface="+mj-lt"/>
                        </a:rPr>
                        <a:t>Federal Indian Minerals Office Contacts (38) (80%)</a:t>
                      </a:r>
                    </a:p>
                  </a:txBody>
                  <a:tcPr marL="8703" marR="8703" marT="8703" marB="0">
                    <a:lnL>
                      <a:noFill/>
                    </a:lnL>
                    <a:lnR>
                      <a:noFill/>
                    </a:lnR>
                    <a:lnT>
                      <a:noFill/>
                    </a:lnT>
                    <a:lnB>
                      <a:noFill/>
                    </a:lnB>
                    <a:solidFill>
                      <a:srgbClr val="E7F9ED"/>
                    </a:solidFill>
                  </a:tcPr>
                </a:tc>
                <a:extLst>
                  <a:ext uri="{0D108BD9-81ED-4DB2-BD59-A6C34878D82A}">
                    <a16:rowId xmlns:a16="http://schemas.microsoft.com/office/drawing/2014/main" val="1898498525"/>
                  </a:ext>
                </a:extLst>
              </a:tr>
              <a:tr h="696214">
                <a:tc>
                  <a:txBody>
                    <a:bodyPr/>
                    <a:lstStyle/>
                    <a:p>
                      <a:pPr algn="l" rtl="0" fontAlgn="t"/>
                      <a:r>
                        <a:rPr lang="en-US" sz="900" b="0" i="0" u="none" strike="noStrike">
                          <a:solidFill>
                            <a:srgbClr val="204620"/>
                          </a:solidFill>
                          <a:effectLst/>
                          <a:latin typeface="+mj-lt"/>
                        </a:rPr>
                        <a:t>Cooperative agreements with States or Indian Tribes to share oil and gas royalty management information (42)(80%)</a:t>
                      </a:r>
                    </a:p>
                  </a:txBody>
                  <a:tcPr marL="8703" marR="8703" marT="8703" marB="0">
                    <a:lnL>
                      <a:noFill/>
                    </a:lnL>
                    <a:lnR>
                      <a:noFill/>
                    </a:lnR>
                    <a:lnT>
                      <a:noFill/>
                    </a:lnT>
                    <a:lnB>
                      <a:noFill/>
                    </a:lnB>
                    <a:solidFill>
                      <a:srgbClr val="E7F9ED"/>
                    </a:solidFill>
                  </a:tcPr>
                </a:tc>
                <a:extLst>
                  <a:ext uri="{0D108BD9-81ED-4DB2-BD59-A6C34878D82A}">
                    <a16:rowId xmlns:a16="http://schemas.microsoft.com/office/drawing/2014/main" val="710296638"/>
                  </a:ext>
                </a:extLst>
              </a:tr>
              <a:tr h="348107">
                <a:tc>
                  <a:txBody>
                    <a:bodyPr/>
                    <a:lstStyle/>
                    <a:p>
                      <a:pPr algn="l" rtl="0" fontAlgn="t"/>
                      <a:r>
                        <a:rPr lang="en-US" sz="900" b="0" i="0" u="none" strike="noStrike">
                          <a:solidFill>
                            <a:schemeClr val="tx1"/>
                          </a:solidFill>
                          <a:effectLst/>
                          <a:latin typeface="+mj-lt"/>
                        </a:rPr>
                        <a:t>Indian Major Portion Gas Prices (70)(60%)</a:t>
                      </a:r>
                    </a:p>
                  </a:txBody>
                  <a:tcPr marL="8703" marR="8703" marT="8703" marB="0">
                    <a:lnL>
                      <a:noFill/>
                    </a:lnL>
                    <a:lnR>
                      <a:noFill/>
                    </a:lnR>
                    <a:lnT>
                      <a:noFill/>
                    </a:lnT>
                    <a:lnB w="1905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744013734"/>
                  </a:ext>
                </a:extLst>
              </a:tr>
              <a:tr h="348107">
                <a:tc>
                  <a:txBody>
                    <a:bodyPr/>
                    <a:lstStyle/>
                    <a:p>
                      <a:pPr algn="l" fontAlgn="t"/>
                      <a:r>
                        <a:rPr lang="en-US" sz="900" b="0" i="0" u="none" strike="noStrike">
                          <a:solidFill>
                            <a:srgbClr val="76282C"/>
                          </a:solidFill>
                          <a:effectLst/>
                          <a:latin typeface="+mj-lt"/>
                        </a:rPr>
                        <a:t>Indian Index Zones Natural Gas Price (71)(50%)</a:t>
                      </a:r>
                    </a:p>
                  </a:txBody>
                  <a:tcPr marL="8703" marR="8703" marT="8703" marB="0">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FFE0E5"/>
                    </a:solidFill>
                  </a:tcPr>
                </a:tc>
                <a:extLst>
                  <a:ext uri="{0D108BD9-81ED-4DB2-BD59-A6C34878D82A}">
                    <a16:rowId xmlns:a16="http://schemas.microsoft.com/office/drawing/2014/main" val="3830988465"/>
                  </a:ext>
                </a:extLst>
              </a:tr>
              <a:tr h="348107">
                <a:tc>
                  <a:txBody>
                    <a:bodyPr/>
                    <a:lstStyle/>
                    <a:p>
                      <a:pPr algn="l" rtl="0" fontAlgn="t"/>
                      <a:r>
                        <a:rPr lang="en-US" sz="900" b="0" i="0" u="none" strike="noStrike">
                          <a:solidFill>
                            <a:schemeClr val="tx1"/>
                          </a:solidFill>
                          <a:effectLst/>
                          <a:latin typeface="+mj-lt"/>
                        </a:rPr>
                        <a:t>Indian Oil Rule training Videos (47)(30%)</a:t>
                      </a:r>
                    </a:p>
                  </a:txBody>
                  <a:tcPr marL="8703" marR="8703" marT="8703" marB="0">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19050" cap="flat" cmpd="sng" algn="ctr">
                      <a:solidFill>
                        <a:schemeClr val="tx1"/>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3259016"/>
                  </a:ext>
                </a:extLst>
              </a:tr>
            </a:tbl>
          </a:graphicData>
        </a:graphic>
      </p:graphicFrame>
      <p:graphicFrame>
        <p:nvGraphicFramePr>
          <p:cNvPr id="18" name="Table 17" descr="Cards in the Enforcement &amp; Appeals category.">
            <a:extLst>
              <a:ext uri="{FF2B5EF4-FFF2-40B4-BE49-F238E27FC236}">
                <a16:creationId xmlns:a16="http://schemas.microsoft.com/office/drawing/2014/main" id="{AA8A90F8-7780-40B5-9461-E9EF09AB8C78}"/>
              </a:ext>
            </a:extLst>
          </p:cNvPr>
          <p:cNvGraphicFramePr>
            <a:graphicFrameLocks noGrp="1"/>
          </p:cNvGraphicFramePr>
          <p:nvPr>
            <p:extLst>
              <p:ext uri="{D42A27DB-BD31-4B8C-83A1-F6EECF244321}">
                <p14:modId xmlns:p14="http://schemas.microsoft.com/office/powerpoint/2010/main" val="3066581669"/>
              </p:ext>
            </p:extLst>
          </p:nvPr>
        </p:nvGraphicFramePr>
        <p:xfrm>
          <a:off x="9624319" y="624445"/>
          <a:ext cx="1162050" cy="2423994"/>
        </p:xfrm>
        <a:graphic>
          <a:graphicData uri="http://schemas.openxmlformats.org/drawingml/2006/table">
            <a:tbl>
              <a:tblPr firstRow="1"/>
              <a:tblGrid>
                <a:gridCol w="1162050">
                  <a:extLst>
                    <a:ext uri="{9D8B030D-6E8A-4147-A177-3AD203B41FA5}">
                      <a16:colId xmlns:a16="http://schemas.microsoft.com/office/drawing/2014/main" val="2902057875"/>
                    </a:ext>
                  </a:extLst>
                </a:gridCol>
              </a:tblGrid>
              <a:tr h="378855">
                <a:tc>
                  <a:txBody>
                    <a:bodyPr/>
                    <a:lstStyle/>
                    <a:p>
                      <a:pPr algn="l" rtl="0" fontAlgn="t"/>
                      <a:r>
                        <a:rPr lang="en-US" sz="1200" b="1" i="0" u="none" strike="noStrike">
                          <a:solidFill>
                            <a:schemeClr val="tx1"/>
                          </a:solidFill>
                          <a:effectLst/>
                          <a:latin typeface="+mj-lt"/>
                        </a:rPr>
                        <a:t>Enforcement &amp; Appeals</a:t>
                      </a:r>
                    </a:p>
                  </a:txBody>
                  <a:tcPr marL="9525" marR="9525" marT="9525" marB="0">
                    <a:lnL>
                      <a:noFill/>
                    </a:lnL>
                    <a:lnR>
                      <a:noFill/>
                    </a:lnR>
                    <a:lnT>
                      <a:noFill/>
                    </a:lnT>
                    <a:lnB>
                      <a:noFill/>
                    </a:lnB>
                    <a:noFill/>
                  </a:tcPr>
                </a:tc>
                <a:extLst>
                  <a:ext uri="{0D108BD9-81ED-4DB2-BD59-A6C34878D82A}">
                    <a16:rowId xmlns:a16="http://schemas.microsoft.com/office/drawing/2014/main" val="65106178"/>
                  </a:ext>
                </a:extLst>
              </a:tr>
              <a:tr h="571500">
                <a:tc>
                  <a:txBody>
                    <a:bodyPr/>
                    <a:lstStyle/>
                    <a:p>
                      <a:pPr algn="l" rtl="0" fontAlgn="t"/>
                      <a:r>
                        <a:rPr lang="en-US" sz="900" b="0" i="0" u="none" strike="noStrike">
                          <a:solidFill>
                            <a:srgbClr val="204620"/>
                          </a:solidFill>
                          <a:effectLst/>
                          <a:latin typeface="+mj-lt"/>
                        </a:rPr>
                        <a:t>Penalties collected due to companies failing to comply with laws and regulations (43)(100%)</a:t>
                      </a:r>
                    </a:p>
                  </a:txBody>
                  <a:tcPr marL="9525" marR="9525" marT="9525" marB="0">
                    <a:lnL>
                      <a:noFill/>
                    </a:lnL>
                    <a:lnR>
                      <a:noFill/>
                    </a:lnR>
                    <a:lnT>
                      <a:noFill/>
                    </a:lnT>
                    <a:lnB>
                      <a:noFill/>
                    </a:lnB>
                    <a:solidFill>
                      <a:srgbClr val="E7F9ED"/>
                    </a:solidFill>
                  </a:tcPr>
                </a:tc>
                <a:extLst>
                  <a:ext uri="{0D108BD9-81ED-4DB2-BD59-A6C34878D82A}">
                    <a16:rowId xmlns:a16="http://schemas.microsoft.com/office/drawing/2014/main" val="553277258"/>
                  </a:ext>
                </a:extLst>
              </a:tr>
              <a:tr h="462817">
                <a:tc>
                  <a:txBody>
                    <a:bodyPr/>
                    <a:lstStyle/>
                    <a:p>
                      <a:pPr algn="l" rtl="0" fontAlgn="t"/>
                      <a:r>
                        <a:rPr lang="en-US" sz="900" b="0" i="0" u="none" strike="noStrike">
                          <a:solidFill>
                            <a:schemeClr val="tx1"/>
                          </a:solidFill>
                          <a:effectLst/>
                          <a:latin typeface="+mj-lt"/>
                        </a:rPr>
                        <a:t>Learn how to appeal a decision made by ONRR (45)(75%)</a:t>
                      </a:r>
                    </a:p>
                  </a:txBody>
                  <a:tcPr marL="9525" marR="9525" marT="9525" marB="0">
                    <a:lnL>
                      <a:noFill/>
                    </a:lnL>
                    <a:lnR>
                      <a:noFill/>
                    </a:lnR>
                    <a:lnT>
                      <a:noFill/>
                    </a:lnT>
                    <a:lnB>
                      <a:noFill/>
                    </a:lnB>
                    <a:solidFill>
                      <a:schemeClr val="accent4">
                        <a:lumMod val="20000"/>
                        <a:lumOff val="80000"/>
                      </a:schemeClr>
                    </a:solidFill>
                  </a:tcPr>
                </a:tc>
                <a:extLst>
                  <a:ext uri="{0D108BD9-81ED-4DB2-BD59-A6C34878D82A}">
                    <a16:rowId xmlns:a16="http://schemas.microsoft.com/office/drawing/2014/main" val="1438336473"/>
                  </a:ext>
                </a:extLst>
              </a:tr>
              <a:tr h="465992">
                <a:tc>
                  <a:txBody>
                    <a:bodyPr/>
                    <a:lstStyle/>
                    <a:p>
                      <a:pPr algn="l" rtl="0" fontAlgn="t"/>
                      <a:r>
                        <a:rPr lang="en-US" sz="900" b="0" i="0" u="none" strike="noStrike">
                          <a:solidFill>
                            <a:schemeClr val="tx1"/>
                          </a:solidFill>
                          <a:effectLst/>
                          <a:latin typeface="+mj-lt"/>
                        </a:rPr>
                        <a:t>Contact information for the bankruptcies department (44)(73%)</a:t>
                      </a:r>
                    </a:p>
                  </a:txBody>
                  <a:tcPr marL="9525" marR="9525" marT="9525" marB="0">
                    <a:lnL>
                      <a:noFill/>
                    </a:lnL>
                    <a:lnR>
                      <a:noFill/>
                    </a:lnR>
                    <a:lnT>
                      <a:noFill/>
                    </a:lnT>
                    <a:lnB w="6350" cap="flat" cmpd="sng" algn="ctr">
                      <a:solidFill>
                        <a:srgbClr val="7F7F7F"/>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2916900453"/>
                  </a:ext>
                </a:extLst>
              </a:tr>
              <a:tr h="381000">
                <a:tc>
                  <a:txBody>
                    <a:bodyPr/>
                    <a:lstStyle/>
                    <a:p>
                      <a:pPr algn="l" rtl="0" fontAlgn="t"/>
                      <a:r>
                        <a:rPr lang="en-US" sz="900" b="0" i="0" u="none" strike="noStrike">
                          <a:solidFill>
                            <a:schemeClr val="tx1"/>
                          </a:solidFill>
                          <a:effectLst/>
                          <a:latin typeface="+mj-lt"/>
                        </a:rPr>
                        <a:t>Unpaid debts referred to U.S. Treasury (41) (36%)</a:t>
                      </a:r>
                    </a:p>
                  </a:txBody>
                  <a:tcPr marL="9525" marR="9525" marT="9525" marB="0">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43334429"/>
                  </a:ext>
                </a:extLst>
              </a:tr>
            </a:tbl>
          </a:graphicData>
        </a:graphic>
      </p:graphicFrame>
      <p:graphicFrame>
        <p:nvGraphicFramePr>
          <p:cNvPr id="19" name="Table 18" descr="Cards in the About ONRR category.">
            <a:extLst>
              <a:ext uri="{FF2B5EF4-FFF2-40B4-BE49-F238E27FC236}">
                <a16:creationId xmlns:a16="http://schemas.microsoft.com/office/drawing/2014/main" id="{CC91D380-FC9B-4E1E-8DE9-2FF78F4C8FD5}"/>
              </a:ext>
            </a:extLst>
          </p:cNvPr>
          <p:cNvGraphicFramePr>
            <a:graphicFrameLocks noGrp="1"/>
          </p:cNvGraphicFramePr>
          <p:nvPr>
            <p:extLst>
              <p:ext uri="{D42A27DB-BD31-4B8C-83A1-F6EECF244321}">
                <p14:modId xmlns:p14="http://schemas.microsoft.com/office/powerpoint/2010/main" val="500140300"/>
              </p:ext>
            </p:extLst>
          </p:nvPr>
        </p:nvGraphicFramePr>
        <p:xfrm>
          <a:off x="10891209" y="624445"/>
          <a:ext cx="1238844" cy="3926014"/>
        </p:xfrm>
        <a:graphic>
          <a:graphicData uri="http://schemas.openxmlformats.org/drawingml/2006/table">
            <a:tbl>
              <a:tblPr firstRow="1"/>
              <a:tblGrid>
                <a:gridCol w="1238844">
                  <a:extLst>
                    <a:ext uri="{9D8B030D-6E8A-4147-A177-3AD203B41FA5}">
                      <a16:colId xmlns:a16="http://schemas.microsoft.com/office/drawing/2014/main" val="813262737"/>
                    </a:ext>
                  </a:extLst>
                </a:gridCol>
              </a:tblGrid>
              <a:tr h="385205">
                <a:tc>
                  <a:txBody>
                    <a:bodyPr/>
                    <a:lstStyle/>
                    <a:p>
                      <a:pPr algn="l" rtl="0" fontAlgn="t"/>
                      <a:r>
                        <a:rPr lang="en-US" sz="1200" b="1" i="0" u="none" strike="noStrike">
                          <a:solidFill>
                            <a:schemeClr val="tx1"/>
                          </a:solidFill>
                          <a:effectLst/>
                          <a:latin typeface="+mj-lt"/>
                        </a:rPr>
                        <a:t>About ONRR</a:t>
                      </a:r>
                    </a:p>
                    <a:p>
                      <a:pPr algn="l" rtl="0" fontAlgn="t"/>
                      <a:endParaRPr lang="en-US" sz="1200" b="1" i="0" u="none" strike="noStrike">
                        <a:solidFill>
                          <a:schemeClr val="tx1"/>
                        </a:solidFill>
                        <a:effectLst/>
                        <a:latin typeface="+mj-lt"/>
                      </a:endParaRPr>
                    </a:p>
                  </a:txBody>
                  <a:tcPr marL="9525" marR="9525" marT="9525" marB="0">
                    <a:lnL>
                      <a:noFill/>
                    </a:lnL>
                    <a:lnR>
                      <a:noFill/>
                    </a:lnR>
                    <a:lnT>
                      <a:noFill/>
                    </a:lnT>
                    <a:lnB>
                      <a:noFill/>
                    </a:lnB>
                    <a:noFill/>
                  </a:tcPr>
                </a:tc>
                <a:extLst>
                  <a:ext uri="{0D108BD9-81ED-4DB2-BD59-A6C34878D82A}">
                    <a16:rowId xmlns:a16="http://schemas.microsoft.com/office/drawing/2014/main" val="4135349210"/>
                  </a:ext>
                </a:extLst>
              </a:tr>
              <a:tr h="468800">
                <a:tc>
                  <a:txBody>
                    <a:bodyPr/>
                    <a:lstStyle/>
                    <a:p>
                      <a:pPr algn="l" rtl="0" fontAlgn="t"/>
                      <a:r>
                        <a:rPr lang="en-US" sz="900" b="0" i="0" u="none" strike="noStrike">
                          <a:solidFill>
                            <a:srgbClr val="204620"/>
                          </a:solidFill>
                          <a:effectLst/>
                          <a:latin typeface="+mj-lt"/>
                        </a:rPr>
                        <a:t>Official release about the latest disbursements numbers (73) (100%)</a:t>
                      </a:r>
                    </a:p>
                  </a:txBody>
                  <a:tcPr marL="9525" marR="9525" marT="9525" marB="0">
                    <a:lnL>
                      <a:noFill/>
                    </a:lnL>
                    <a:lnR>
                      <a:noFill/>
                    </a:lnR>
                    <a:lnT>
                      <a:noFill/>
                    </a:lnT>
                    <a:lnB>
                      <a:noFill/>
                    </a:lnB>
                    <a:solidFill>
                      <a:srgbClr val="E7F9ED"/>
                    </a:solidFill>
                  </a:tcPr>
                </a:tc>
                <a:extLst>
                  <a:ext uri="{0D108BD9-81ED-4DB2-BD59-A6C34878D82A}">
                    <a16:rowId xmlns:a16="http://schemas.microsoft.com/office/drawing/2014/main" val="2957784317"/>
                  </a:ext>
                </a:extLst>
              </a:tr>
              <a:tr h="325316">
                <a:tc>
                  <a:txBody>
                    <a:bodyPr/>
                    <a:lstStyle/>
                    <a:p>
                      <a:pPr algn="l" rtl="0" fontAlgn="t"/>
                      <a:r>
                        <a:rPr lang="en-US" sz="900" b="0" i="0" u="none" strike="noStrike">
                          <a:solidFill>
                            <a:srgbClr val="204620"/>
                          </a:solidFill>
                          <a:effectLst/>
                          <a:latin typeface="+mj-lt"/>
                        </a:rPr>
                        <a:t>ONRR Organization Chart (80)(100%)</a:t>
                      </a:r>
                    </a:p>
                  </a:txBody>
                  <a:tcPr marL="9525" marR="9525" marT="9525" marB="0">
                    <a:lnL>
                      <a:noFill/>
                    </a:lnL>
                    <a:lnR>
                      <a:noFill/>
                    </a:lnR>
                    <a:lnT>
                      <a:noFill/>
                    </a:lnT>
                    <a:lnB>
                      <a:noFill/>
                    </a:lnB>
                    <a:solidFill>
                      <a:srgbClr val="E7F9ED"/>
                    </a:solidFill>
                  </a:tcPr>
                </a:tc>
                <a:extLst>
                  <a:ext uri="{0D108BD9-81ED-4DB2-BD59-A6C34878D82A}">
                    <a16:rowId xmlns:a16="http://schemas.microsoft.com/office/drawing/2014/main" val="4080129376"/>
                  </a:ext>
                </a:extLst>
              </a:tr>
              <a:tr h="342900">
                <a:tc>
                  <a:txBody>
                    <a:bodyPr/>
                    <a:lstStyle/>
                    <a:p>
                      <a:pPr algn="l" rtl="0" fontAlgn="t"/>
                      <a:r>
                        <a:rPr lang="en-US" sz="900" b="0" i="0" u="none" strike="noStrike">
                          <a:solidFill>
                            <a:srgbClr val="204620"/>
                          </a:solidFill>
                          <a:effectLst/>
                          <a:latin typeface="+mj-lt"/>
                        </a:rPr>
                        <a:t>Contact information for public affairs (75)(100%)</a:t>
                      </a:r>
                    </a:p>
                  </a:txBody>
                  <a:tcPr marL="9525" marR="9525" marT="9525" marB="0">
                    <a:lnL>
                      <a:noFill/>
                    </a:lnL>
                    <a:lnR>
                      <a:noFill/>
                    </a:lnR>
                    <a:lnT>
                      <a:noFill/>
                    </a:lnT>
                    <a:lnB>
                      <a:noFill/>
                    </a:lnB>
                    <a:solidFill>
                      <a:srgbClr val="E7F9ED"/>
                    </a:solidFill>
                  </a:tcPr>
                </a:tc>
                <a:extLst>
                  <a:ext uri="{0D108BD9-81ED-4DB2-BD59-A6C34878D82A}">
                    <a16:rowId xmlns:a16="http://schemas.microsoft.com/office/drawing/2014/main" val="3438485559"/>
                  </a:ext>
                </a:extLst>
              </a:tr>
              <a:tr h="381000">
                <a:tc>
                  <a:txBody>
                    <a:bodyPr/>
                    <a:lstStyle/>
                    <a:p>
                      <a:pPr algn="l" rtl="0" fontAlgn="t"/>
                      <a:r>
                        <a:rPr lang="en-US" sz="900" b="0" i="0" u="none" strike="noStrike">
                          <a:solidFill>
                            <a:srgbClr val="204620"/>
                          </a:solidFill>
                          <a:effectLst/>
                          <a:latin typeface="+mj-lt"/>
                        </a:rPr>
                        <a:t>Find the address for the Lakewood, CO office (74)(82%)</a:t>
                      </a:r>
                    </a:p>
                  </a:txBody>
                  <a:tcPr marL="9525" marR="9525" marT="9525" marB="0">
                    <a:lnL>
                      <a:noFill/>
                    </a:lnL>
                    <a:lnR>
                      <a:noFill/>
                    </a:lnR>
                    <a:lnT>
                      <a:noFill/>
                    </a:lnT>
                    <a:lnB>
                      <a:noFill/>
                    </a:lnB>
                    <a:solidFill>
                      <a:srgbClr val="E7F9ED"/>
                    </a:solidFill>
                  </a:tcPr>
                </a:tc>
                <a:extLst>
                  <a:ext uri="{0D108BD9-81ED-4DB2-BD59-A6C34878D82A}">
                    <a16:rowId xmlns:a16="http://schemas.microsoft.com/office/drawing/2014/main" val="4205864511"/>
                  </a:ext>
                </a:extLst>
              </a:tr>
              <a:tr h="762000">
                <a:tc>
                  <a:txBody>
                    <a:bodyPr/>
                    <a:lstStyle/>
                    <a:p>
                      <a:pPr algn="l" rtl="0" fontAlgn="t"/>
                      <a:r>
                        <a:rPr lang="en-US" sz="900" b="0" i="0" u="none" strike="noStrike">
                          <a:solidFill>
                            <a:schemeClr val="tx1"/>
                          </a:solidFill>
                          <a:effectLst/>
                          <a:latin typeface="+mj-lt"/>
                        </a:rPr>
                        <a:t>Aggregated data about revenue, production, and disbursements (Natural Resources Revenue Data website) (28) (60%)</a:t>
                      </a:r>
                    </a:p>
                  </a:txBody>
                  <a:tcPr marL="9525" marR="9525" marT="9525" marB="0">
                    <a:lnL>
                      <a:noFill/>
                    </a:lnL>
                    <a:lnR>
                      <a:noFill/>
                    </a:lnR>
                    <a:lnT>
                      <a:noFill/>
                    </a:lnT>
                    <a:lnB w="1905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1338336834"/>
                  </a:ext>
                </a:extLst>
              </a:tr>
              <a:tr h="601833">
                <a:tc>
                  <a:txBody>
                    <a:bodyPr/>
                    <a:lstStyle/>
                    <a:p>
                      <a:pPr algn="l" fontAlgn="t"/>
                      <a:r>
                        <a:rPr lang="en-US" sz="900" b="0" i="0" u="none" strike="noStrike">
                          <a:solidFill>
                            <a:srgbClr val="76282C"/>
                          </a:solidFill>
                          <a:effectLst/>
                          <a:latin typeface="+mj-lt"/>
                        </a:rPr>
                        <a:t>Contact information for your representative (or for an operator you work with) (78)(45%)</a:t>
                      </a:r>
                    </a:p>
                  </a:txBody>
                  <a:tcPr marL="9525" marR="9525" marT="9525" marB="0">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FFE0E5"/>
                    </a:solidFill>
                  </a:tcPr>
                </a:tc>
                <a:extLst>
                  <a:ext uri="{0D108BD9-81ED-4DB2-BD59-A6C34878D82A}">
                    <a16:rowId xmlns:a16="http://schemas.microsoft.com/office/drawing/2014/main" val="3369637651"/>
                  </a:ext>
                </a:extLst>
              </a:tr>
              <a:tr h="381000">
                <a:tc>
                  <a:txBody>
                    <a:bodyPr/>
                    <a:lstStyle/>
                    <a:p>
                      <a:pPr algn="l" rtl="0" fontAlgn="t"/>
                      <a:r>
                        <a:rPr lang="en-US" sz="900" b="0" i="0" u="none" strike="noStrike">
                          <a:solidFill>
                            <a:schemeClr val="tx1"/>
                          </a:solidFill>
                          <a:effectLst/>
                          <a:latin typeface="+mj-lt"/>
                        </a:rPr>
                        <a:t>Federal Register Notices (72)(18%)</a:t>
                      </a:r>
                    </a:p>
                  </a:txBody>
                  <a:tcPr marL="9525" marR="9525" marT="9525" marB="0">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19050" cap="flat" cmpd="sng" algn="ctr">
                      <a:solidFill>
                        <a:schemeClr val="tx1"/>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9828927"/>
                  </a:ext>
                </a:extLst>
              </a:tr>
            </a:tbl>
          </a:graphicData>
        </a:graphic>
      </p:graphicFrame>
      <p:graphicFrame>
        <p:nvGraphicFramePr>
          <p:cNvPr id="22" name="Table 21" descr="Key">
            <a:extLst>
              <a:ext uri="{FF2B5EF4-FFF2-40B4-BE49-F238E27FC236}">
                <a16:creationId xmlns:a16="http://schemas.microsoft.com/office/drawing/2014/main" id="{6476F5A5-F621-460E-B93B-F06FD32E5954}"/>
              </a:ext>
            </a:extLst>
          </p:cNvPr>
          <p:cNvGraphicFramePr>
            <a:graphicFrameLocks noGrp="1"/>
          </p:cNvGraphicFramePr>
          <p:nvPr>
            <p:extLst>
              <p:ext uri="{D42A27DB-BD31-4B8C-83A1-F6EECF244321}">
                <p14:modId xmlns:p14="http://schemas.microsoft.com/office/powerpoint/2010/main" val="957012586"/>
              </p:ext>
            </p:extLst>
          </p:nvPr>
        </p:nvGraphicFramePr>
        <p:xfrm>
          <a:off x="10249360" y="5569161"/>
          <a:ext cx="1783584" cy="1181100"/>
        </p:xfrm>
        <a:graphic>
          <a:graphicData uri="http://schemas.openxmlformats.org/drawingml/2006/table">
            <a:tbl>
              <a:tblPr firstRow="1"/>
              <a:tblGrid>
                <a:gridCol w="1783584">
                  <a:extLst>
                    <a:ext uri="{9D8B030D-6E8A-4147-A177-3AD203B41FA5}">
                      <a16:colId xmlns:a16="http://schemas.microsoft.com/office/drawing/2014/main" val="582709804"/>
                    </a:ext>
                  </a:extLst>
                </a:gridCol>
              </a:tblGrid>
              <a:tr h="161925">
                <a:tc>
                  <a:txBody>
                    <a:bodyPr/>
                    <a:lstStyle/>
                    <a:p>
                      <a:pPr algn="l" fontAlgn="t"/>
                      <a:r>
                        <a:rPr lang="en-US" sz="1000" b="1" i="0" u="none" strike="noStrike">
                          <a:solidFill>
                            <a:schemeClr val="tx1"/>
                          </a:solidFill>
                          <a:effectLst/>
                          <a:latin typeface="Arial" panose="020B0604020202020204" pitchFamily="34" charset="0"/>
                        </a:rPr>
                        <a:t>Key</a:t>
                      </a:r>
                    </a:p>
                  </a:txBody>
                  <a:tcPr marL="9525" marR="9525" marT="9525" marB="0">
                    <a:lnL>
                      <a:noFill/>
                    </a:lnL>
                    <a:lnR>
                      <a:noFill/>
                    </a:lnR>
                    <a:lnT>
                      <a:noFill/>
                    </a:lnT>
                    <a:lnB>
                      <a:noFill/>
                    </a:lnB>
                    <a:noFill/>
                  </a:tcPr>
                </a:tc>
                <a:extLst>
                  <a:ext uri="{0D108BD9-81ED-4DB2-BD59-A6C34878D82A}">
                    <a16:rowId xmlns:a16="http://schemas.microsoft.com/office/drawing/2014/main" val="2641010991"/>
                  </a:ext>
                </a:extLst>
              </a:tr>
              <a:tr h="161925">
                <a:tc>
                  <a:txBody>
                    <a:bodyPr/>
                    <a:lstStyle/>
                    <a:p>
                      <a:pPr algn="l" fontAlgn="t"/>
                      <a:r>
                        <a:rPr lang="en-US" sz="1000" b="0" i="0" u="none" strike="noStrike">
                          <a:solidFill>
                            <a:srgbClr val="204620"/>
                          </a:solidFill>
                          <a:effectLst/>
                          <a:latin typeface="Arial" panose="020B0604020202020204" pitchFamily="34" charset="0"/>
                        </a:rPr>
                        <a:t>High agreement (&gt;80%)</a:t>
                      </a:r>
                    </a:p>
                  </a:txBody>
                  <a:tcPr marL="9525" marR="9525" marT="9525" marB="0">
                    <a:lnL>
                      <a:noFill/>
                    </a:lnL>
                    <a:lnR>
                      <a:noFill/>
                    </a:lnR>
                    <a:lnT>
                      <a:noFill/>
                    </a:lnT>
                    <a:lnB>
                      <a:noFill/>
                    </a:lnB>
                    <a:solidFill>
                      <a:srgbClr val="E7F9ED"/>
                    </a:solidFill>
                  </a:tcPr>
                </a:tc>
                <a:extLst>
                  <a:ext uri="{0D108BD9-81ED-4DB2-BD59-A6C34878D82A}">
                    <a16:rowId xmlns:a16="http://schemas.microsoft.com/office/drawing/2014/main" val="558910952"/>
                  </a:ext>
                </a:extLst>
              </a:tr>
              <a:tr h="161925">
                <a:tc>
                  <a:txBody>
                    <a:bodyPr/>
                    <a:lstStyle/>
                    <a:p>
                      <a:pPr algn="l" fontAlgn="t"/>
                      <a:r>
                        <a:rPr lang="en-US" sz="1000" b="0" i="0" u="none" strike="noStrike">
                          <a:solidFill>
                            <a:schemeClr val="tx1"/>
                          </a:solidFill>
                          <a:effectLst/>
                          <a:latin typeface="Arial" panose="020B0604020202020204" pitchFamily="34" charset="0"/>
                        </a:rPr>
                        <a:t>Medium agreement (50-79%)</a:t>
                      </a:r>
                    </a:p>
                  </a:txBody>
                  <a:tcPr marL="9525" marR="9525" marT="9525" marB="0">
                    <a:lnL>
                      <a:noFill/>
                    </a:lnL>
                    <a:lnR>
                      <a:noFill/>
                    </a:lnR>
                    <a:lnT>
                      <a:noFill/>
                    </a:lnT>
                    <a:lnB>
                      <a:noFill/>
                    </a:lnB>
                    <a:solidFill>
                      <a:schemeClr val="accent4">
                        <a:lumMod val="20000"/>
                        <a:lumOff val="80000"/>
                      </a:schemeClr>
                    </a:solidFill>
                  </a:tcPr>
                </a:tc>
                <a:extLst>
                  <a:ext uri="{0D108BD9-81ED-4DB2-BD59-A6C34878D82A}">
                    <a16:rowId xmlns:a16="http://schemas.microsoft.com/office/drawing/2014/main" val="944593797"/>
                  </a:ext>
                </a:extLst>
              </a:tr>
              <a:tr h="190500">
                <a:tc>
                  <a:txBody>
                    <a:bodyPr/>
                    <a:lstStyle/>
                    <a:p>
                      <a:pPr algn="l" rtl="0" fontAlgn="t"/>
                      <a:r>
                        <a:rPr lang="en-US" sz="1100" b="0" i="0" u="none" strike="noStrike">
                          <a:solidFill>
                            <a:srgbClr val="76282C"/>
                          </a:solidFill>
                          <a:effectLst/>
                          <a:latin typeface="Calibri" panose="020F0502020204030204" pitchFamily="34" charset="0"/>
                        </a:rPr>
                        <a:t>Low agreement (&lt;50%)</a:t>
                      </a:r>
                    </a:p>
                  </a:txBody>
                  <a:tcPr marL="9525" marR="9525" marT="9525" marB="0">
                    <a:lnL>
                      <a:noFill/>
                    </a:lnL>
                    <a:lnR>
                      <a:noFill/>
                    </a:lnR>
                    <a:lnT>
                      <a:noFill/>
                    </a:lnT>
                    <a:lnB w="19050" cap="flat" cmpd="sng" algn="ctr">
                      <a:noFill/>
                      <a:prstDash val="solid"/>
                      <a:round/>
                      <a:headEnd type="none" w="med" len="med"/>
                      <a:tailEnd type="none" w="med" len="med"/>
                    </a:lnB>
                    <a:solidFill>
                      <a:srgbClr val="FFE0E5"/>
                    </a:solidFill>
                  </a:tcPr>
                </a:tc>
                <a:extLst>
                  <a:ext uri="{0D108BD9-81ED-4DB2-BD59-A6C34878D82A}">
                    <a16:rowId xmlns:a16="http://schemas.microsoft.com/office/drawing/2014/main" val="1026138613"/>
                  </a:ext>
                </a:extLst>
              </a:tr>
              <a:tr h="190500">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100" b="0" i="0" u="none" strike="noStrike">
                          <a:solidFill>
                            <a:schemeClr val="tx1"/>
                          </a:solidFill>
                          <a:effectLst/>
                          <a:latin typeface="Calibri" panose="020F0502020204030204" pitchFamily="34" charset="0"/>
                        </a:rPr>
                        <a:t>Potential second category</a:t>
                      </a:r>
                    </a:p>
                  </a:txBody>
                  <a:tcPr marL="9525" marR="9525" marT="9525" marB="0">
                    <a:lnL>
                      <a:noFill/>
                    </a:lnL>
                    <a:lnR>
                      <a:noFill/>
                    </a:lnR>
                    <a:lnT w="190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85913884"/>
                  </a:ext>
                </a:extLst>
              </a:tr>
              <a:tr h="161925">
                <a:tc>
                  <a:txBody>
                    <a:bodyPr/>
                    <a:lstStyle/>
                    <a:p>
                      <a:pPr algn="l" rtl="0" fontAlgn="t"/>
                      <a:r>
                        <a:rPr lang="en-US" sz="1000" b="0" i="0" u="none" strike="noStrike">
                          <a:solidFill>
                            <a:schemeClr val="tx1"/>
                          </a:solidFill>
                          <a:effectLst/>
                          <a:latin typeface="Arial" panose="020B0604020202020204" pitchFamily="34" charset="0"/>
                        </a:rPr>
                        <a:t>Tie for most used category (thick border)</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28204760"/>
                  </a:ext>
                </a:extLst>
              </a:tr>
            </a:tbl>
          </a:graphicData>
        </a:graphic>
      </p:graphicFrame>
      <p:sp>
        <p:nvSpPr>
          <p:cNvPr id="4" name="Slide Number Placeholder 3">
            <a:extLst>
              <a:ext uri="{FF2B5EF4-FFF2-40B4-BE49-F238E27FC236}">
                <a16:creationId xmlns:a16="http://schemas.microsoft.com/office/drawing/2014/main" id="{2254A08E-0BA7-4B79-9F3A-4509D9024C2A}"/>
              </a:ext>
            </a:extLst>
          </p:cNvPr>
          <p:cNvSpPr>
            <a:spLocks noGrp="1"/>
          </p:cNvSpPr>
          <p:nvPr>
            <p:ph type="sldNum" sz="quarter" idx="12"/>
          </p:nvPr>
        </p:nvSpPr>
        <p:spPr/>
        <p:txBody>
          <a:bodyPr/>
          <a:lstStyle/>
          <a:p>
            <a:fld id="{D340FAF9-28DD-47EC-87B7-55736F0E79A1}" type="slidenum">
              <a:rPr lang="en-US" smtClean="0"/>
              <a:t>42</a:t>
            </a:fld>
            <a:endParaRPr lang="en-US"/>
          </a:p>
        </p:txBody>
      </p:sp>
    </p:spTree>
    <p:extLst>
      <p:ext uri="{BB962C8B-B14F-4D97-AF65-F5344CB8AC3E}">
        <p14:creationId xmlns:p14="http://schemas.microsoft.com/office/powerpoint/2010/main" val="36428212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46398-ECEE-4A1A-A5EF-236BF20A345A}"/>
              </a:ext>
            </a:extLst>
          </p:cNvPr>
          <p:cNvSpPr>
            <a:spLocks noGrp="1"/>
          </p:cNvSpPr>
          <p:nvPr>
            <p:ph type="title"/>
          </p:nvPr>
        </p:nvSpPr>
        <p:spPr>
          <a:xfrm>
            <a:off x="152400" y="90000"/>
            <a:ext cx="10515600" cy="674932"/>
          </a:xfrm>
        </p:spPr>
        <p:txBody>
          <a:bodyPr>
            <a:normAutofit/>
          </a:bodyPr>
          <a:lstStyle/>
          <a:p>
            <a:r>
              <a:rPr lang="en-US"/>
              <a:t>Proposed structure</a:t>
            </a:r>
          </a:p>
        </p:txBody>
      </p:sp>
      <p:graphicFrame>
        <p:nvGraphicFramePr>
          <p:cNvPr id="4" name="Table 3" descr="Categories in the top row with cards in each category below.">
            <a:extLst>
              <a:ext uri="{FF2B5EF4-FFF2-40B4-BE49-F238E27FC236}">
                <a16:creationId xmlns:a16="http://schemas.microsoft.com/office/drawing/2014/main" id="{FE8D7536-4E0D-42EC-95A2-24AB92BF75CE}"/>
              </a:ext>
            </a:extLst>
          </p:cNvPr>
          <p:cNvGraphicFramePr>
            <a:graphicFrameLocks noGrp="1"/>
          </p:cNvGraphicFramePr>
          <p:nvPr>
            <p:extLst>
              <p:ext uri="{D42A27DB-BD31-4B8C-83A1-F6EECF244321}">
                <p14:modId xmlns:p14="http://schemas.microsoft.com/office/powerpoint/2010/main" val="1946430597"/>
              </p:ext>
            </p:extLst>
          </p:nvPr>
        </p:nvGraphicFramePr>
        <p:xfrm>
          <a:off x="363416" y="923193"/>
          <a:ext cx="11303975" cy="5843135"/>
        </p:xfrm>
        <a:graphic>
          <a:graphicData uri="http://schemas.openxmlformats.org/drawingml/2006/table">
            <a:tbl>
              <a:tblPr firstRow="1">
                <a:tableStyleId>{0E3FDE45-AF77-4B5C-9715-49D594BDF05E}</a:tableStyleId>
              </a:tblPr>
              <a:tblGrid>
                <a:gridCol w="1359788">
                  <a:extLst>
                    <a:ext uri="{9D8B030D-6E8A-4147-A177-3AD203B41FA5}">
                      <a16:colId xmlns:a16="http://schemas.microsoft.com/office/drawing/2014/main" val="3869337751"/>
                    </a:ext>
                  </a:extLst>
                </a:gridCol>
                <a:gridCol w="1383436">
                  <a:extLst>
                    <a:ext uri="{9D8B030D-6E8A-4147-A177-3AD203B41FA5}">
                      <a16:colId xmlns:a16="http://schemas.microsoft.com/office/drawing/2014/main" val="3859816525"/>
                    </a:ext>
                  </a:extLst>
                </a:gridCol>
                <a:gridCol w="1868230">
                  <a:extLst>
                    <a:ext uri="{9D8B030D-6E8A-4147-A177-3AD203B41FA5}">
                      <a16:colId xmlns:a16="http://schemas.microsoft.com/office/drawing/2014/main" val="3697438462"/>
                    </a:ext>
                  </a:extLst>
                </a:gridCol>
                <a:gridCol w="1217897">
                  <a:extLst>
                    <a:ext uri="{9D8B030D-6E8A-4147-A177-3AD203B41FA5}">
                      <a16:colId xmlns:a16="http://schemas.microsoft.com/office/drawing/2014/main" val="717265939"/>
                    </a:ext>
                  </a:extLst>
                </a:gridCol>
                <a:gridCol w="2057418">
                  <a:extLst>
                    <a:ext uri="{9D8B030D-6E8A-4147-A177-3AD203B41FA5}">
                      <a16:colId xmlns:a16="http://schemas.microsoft.com/office/drawing/2014/main" val="1822375938"/>
                    </a:ext>
                  </a:extLst>
                </a:gridCol>
                <a:gridCol w="1619922">
                  <a:extLst>
                    <a:ext uri="{9D8B030D-6E8A-4147-A177-3AD203B41FA5}">
                      <a16:colId xmlns:a16="http://schemas.microsoft.com/office/drawing/2014/main" val="1034600108"/>
                    </a:ext>
                  </a:extLst>
                </a:gridCol>
                <a:gridCol w="1797284">
                  <a:extLst>
                    <a:ext uri="{9D8B030D-6E8A-4147-A177-3AD203B41FA5}">
                      <a16:colId xmlns:a16="http://schemas.microsoft.com/office/drawing/2014/main" val="2349872693"/>
                    </a:ext>
                  </a:extLst>
                </a:gridCol>
              </a:tblGrid>
              <a:tr h="264910">
                <a:tc>
                  <a:txBody>
                    <a:bodyPr/>
                    <a:lstStyle/>
                    <a:p>
                      <a:pPr algn="l" fontAlgn="b"/>
                      <a:r>
                        <a:rPr lang="en-US" sz="1200" u="none" strike="noStrike">
                          <a:effectLst/>
                        </a:rPr>
                        <a:t>Getting Started</a:t>
                      </a:r>
                      <a:endParaRPr lang="en-US" sz="1200" b="1" i="0" u="none" strike="noStrike">
                        <a:effectLst/>
                        <a:latin typeface="Arial" panose="020B0604020202020204" pitchFamily="34" charset="0"/>
                      </a:endParaRPr>
                    </a:p>
                  </a:txBody>
                  <a:tcPr marL="8250" marR="8250" marT="8250" marB="0" anchor="b"/>
                </a:tc>
                <a:tc>
                  <a:txBody>
                    <a:bodyPr/>
                    <a:lstStyle/>
                    <a:p>
                      <a:pPr algn="l" fontAlgn="b"/>
                      <a:r>
                        <a:rPr lang="en-US" sz="1200" u="none" strike="noStrike">
                          <a:effectLst/>
                        </a:rPr>
                        <a:t>Reporting</a:t>
                      </a:r>
                      <a:endParaRPr lang="en-US" sz="1200" b="1" i="0" u="none" strike="noStrike">
                        <a:effectLst/>
                        <a:latin typeface="Arial" panose="020B0604020202020204" pitchFamily="34" charset="0"/>
                      </a:endParaRPr>
                    </a:p>
                  </a:txBody>
                  <a:tcPr marL="8250" marR="8250" marT="8250" marB="0" anchor="b"/>
                </a:tc>
                <a:tc>
                  <a:txBody>
                    <a:bodyPr/>
                    <a:lstStyle/>
                    <a:p>
                      <a:pPr algn="l" fontAlgn="b"/>
                      <a:r>
                        <a:rPr lang="en-US" sz="1200" u="none" strike="noStrike">
                          <a:effectLst/>
                        </a:rPr>
                        <a:t>Reporting Resources</a:t>
                      </a:r>
                      <a:endParaRPr lang="en-US" sz="1200" b="1" i="0" u="none" strike="noStrike">
                        <a:effectLst/>
                        <a:latin typeface="Arial" panose="020B0604020202020204" pitchFamily="34" charset="0"/>
                      </a:endParaRPr>
                    </a:p>
                  </a:txBody>
                  <a:tcPr marL="8250" marR="8250" marT="8250" marB="0" anchor="b"/>
                </a:tc>
                <a:tc>
                  <a:txBody>
                    <a:bodyPr/>
                    <a:lstStyle/>
                    <a:p>
                      <a:pPr algn="l" fontAlgn="b"/>
                      <a:r>
                        <a:rPr lang="en-US" sz="1200" u="none" strike="noStrike">
                          <a:effectLst/>
                        </a:rPr>
                        <a:t>Paying</a:t>
                      </a:r>
                      <a:endParaRPr lang="en-US" sz="1200" b="1" i="0" u="none" strike="noStrike">
                        <a:effectLst/>
                        <a:latin typeface="Arial" panose="020B0604020202020204" pitchFamily="34" charset="0"/>
                      </a:endParaRPr>
                    </a:p>
                  </a:txBody>
                  <a:tcPr marL="8250" marR="8250" marT="8250" marB="0" anchor="b"/>
                </a:tc>
                <a:tc>
                  <a:txBody>
                    <a:bodyPr/>
                    <a:lstStyle/>
                    <a:p>
                      <a:pPr algn="l" fontAlgn="b"/>
                      <a:r>
                        <a:rPr lang="en-US" sz="1200" u="none" strike="noStrike">
                          <a:effectLst/>
                        </a:rPr>
                        <a:t>Enforcement &amp; Appeals</a:t>
                      </a:r>
                      <a:endParaRPr lang="en-US" sz="1200" b="1" i="0" u="none" strike="noStrike">
                        <a:effectLst/>
                        <a:latin typeface="Arial" panose="020B0604020202020204" pitchFamily="34" charset="0"/>
                      </a:endParaRPr>
                    </a:p>
                  </a:txBody>
                  <a:tcPr marL="8250" marR="8250" marT="8250" marB="0" anchor="b"/>
                </a:tc>
                <a:tc>
                  <a:txBody>
                    <a:bodyPr/>
                    <a:lstStyle/>
                    <a:p>
                      <a:pPr algn="l" fontAlgn="b"/>
                      <a:r>
                        <a:rPr lang="en-US" sz="1200" u="none" strike="noStrike">
                          <a:effectLst/>
                        </a:rPr>
                        <a:t>Indian Resources</a:t>
                      </a:r>
                      <a:endParaRPr lang="en-US" sz="1200" b="1" i="0" u="none" strike="noStrike">
                        <a:effectLst/>
                        <a:latin typeface="Arial" panose="020B0604020202020204" pitchFamily="34" charset="0"/>
                      </a:endParaRPr>
                    </a:p>
                  </a:txBody>
                  <a:tcPr marL="8250" marR="8250" marT="8250" marB="0" anchor="b"/>
                </a:tc>
                <a:tc>
                  <a:txBody>
                    <a:bodyPr/>
                    <a:lstStyle/>
                    <a:p>
                      <a:pPr algn="l" fontAlgn="b"/>
                      <a:r>
                        <a:rPr lang="en-US" sz="1200" u="none" strike="noStrike">
                          <a:effectLst/>
                        </a:rPr>
                        <a:t>About ONRR</a:t>
                      </a:r>
                      <a:endParaRPr lang="en-US" sz="1200" b="1"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713422970"/>
                  </a:ext>
                </a:extLst>
              </a:tr>
              <a:tr h="173041">
                <a:tc>
                  <a:txBody>
                    <a:bodyPr/>
                    <a:lstStyle/>
                    <a:p>
                      <a:pPr algn="l" fontAlgn="b"/>
                      <a:r>
                        <a:rPr lang="en-US" sz="1000" u="none" strike="noStrike">
                          <a:effectLst/>
                        </a:rPr>
                        <a:t>New Reporter Checklists</a:t>
                      </a:r>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Production</a:t>
                      </a:r>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Reference Lists &amp; Codes</a:t>
                      </a:r>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Rental Payments</a:t>
                      </a:r>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Compliance Authorities</a:t>
                      </a:r>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Cooperative Agreements</a:t>
                      </a:r>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Leadership</a:t>
                      </a:r>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1302687136"/>
                  </a:ext>
                </a:extLst>
              </a:tr>
              <a:tr h="173041">
                <a:tc>
                  <a:txBody>
                    <a:bodyPr/>
                    <a:lstStyle/>
                    <a:p>
                      <a:pPr algn="l" fontAlgn="b"/>
                      <a:r>
                        <a:rPr lang="en-US" sz="1000" u="none" strike="noStrike">
                          <a:effectLst/>
                        </a:rPr>
                        <a:t>System Access</a:t>
                      </a:r>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eCommerce</a:t>
                      </a:r>
                      <a:endParaRPr lang="en-US" sz="1000" b="0" i="0" u="none" strike="noStrike">
                        <a:effectLst/>
                        <a:latin typeface="Arial" panose="020B0604020202020204" pitchFamily="34" charset="0"/>
                      </a:endParaRPr>
                    </a:p>
                  </a:txBody>
                  <a:tcPr marL="98996" marR="8250" marT="8250" marB="0" anchor="b"/>
                </a:tc>
                <a:tc>
                  <a:txBody>
                    <a:bodyPr/>
                    <a:lstStyle/>
                    <a:p>
                      <a:pPr algn="l" fontAlgn="b"/>
                      <a:r>
                        <a:rPr lang="en-US" sz="1000" u="none" strike="noStrike">
                          <a:effectLst/>
                        </a:rPr>
                        <a:t>Reporting Contacts</a:t>
                      </a:r>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Royalty Payments</a:t>
                      </a:r>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Appeals</a:t>
                      </a:r>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Allottee Assistance</a:t>
                      </a:r>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Office Locations</a:t>
                      </a:r>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3897838809"/>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Data Warehouse</a:t>
                      </a:r>
                      <a:endParaRPr lang="en-US" sz="1000" b="0" i="0" u="none" strike="noStrike">
                        <a:effectLst/>
                        <a:latin typeface="Arial" panose="020B0604020202020204" pitchFamily="34" charset="0"/>
                      </a:endParaRPr>
                    </a:p>
                  </a:txBody>
                  <a:tcPr marL="98996" marR="8250" marT="8250" marB="0" anchor="b"/>
                </a:tc>
                <a:tc>
                  <a:txBody>
                    <a:bodyPr/>
                    <a:lstStyle/>
                    <a:p>
                      <a:pPr algn="l" fontAlgn="b"/>
                      <a:r>
                        <a:rPr lang="en-US" sz="1000" u="none" strike="noStrike">
                          <a:effectLst/>
                        </a:rPr>
                        <a:t>Handbooks</a:t>
                      </a:r>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Late Payment Interest</a:t>
                      </a:r>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Bankruptcies</a:t>
                      </a:r>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Federal Indian Minerals Office</a:t>
                      </a:r>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Employment</a:t>
                      </a:r>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3583882927"/>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Production Handbook</a:t>
                      </a:r>
                      <a:endParaRPr lang="en-US" sz="1000" b="0" i="0" u="none" strike="noStrike">
                        <a:effectLst/>
                        <a:latin typeface="Arial" panose="020B0604020202020204" pitchFamily="34" charset="0"/>
                      </a:endParaRPr>
                    </a:p>
                  </a:txBody>
                  <a:tcPr marL="98996" marR="8250" marT="8250" marB="0" anchor="b"/>
                </a:tc>
                <a:tc>
                  <a:txBody>
                    <a:bodyPr/>
                    <a:lstStyle/>
                    <a:p>
                      <a:pPr algn="l" fontAlgn="b"/>
                      <a:r>
                        <a:rPr lang="en-US" sz="1000" u="none" strike="noStrike">
                          <a:effectLst/>
                        </a:rPr>
                        <a:t>Forms</a:t>
                      </a:r>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Treasury Referrals</a:t>
                      </a:r>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Civil Penalties</a:t>
                      </a:r>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Indian Energy Service Center</a:t>
                      </a:r>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Press Releases</a:t>
                      </a:r>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1943752972"/>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Disposition Codes</a:t>
                      </a:r>
                      <a:endParaRPr lang="en-US" sz="1000" b="0" i="0" u="none" strike="noStrike">
                        <a:effectLst/>
                        <a:latin typeface="Arial" panose="020B0604020202020204" pitchFamily="34" charset="0"/>
                      </a:endParaRPr>
                    </a:p>
                  </a:txBody>
                  <a:tcPr marL="98996" marR="8250" marT="8250" marB="0" anchor="b"/>
                </a:tc>
                <a:tc>
                  <a:txBody>
                    <a:bodyPr/>
                    <a:lstStyle/>
                    <a:p>
                      <a:pPr algn="l" fontAlgn="b"/>
                      <a:r>
                        <a:rPr lang="en-US" sz="1000" u="none" strike="noStrike">
                          <a:effectLst/>
                        </a:rPr>
                        <a:t>Pricing</a:t>
                      </a:r>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Tribal Assistance</a:t>
                      </a:r>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Committees</a:t>
                      </a:r>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4083061663"/>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Reference Lists</a:t>
                      </a:r>
                      <a:endParaRPr lang="en-US" sz="1000" b="0" i="0" u="none" strike="noStrike">
                        <a:effectLst/>
                        <a:latin typeface="Arial" panose="020B0604020202020204" pitchFamily="34" charset="0"/>
                      </a:endParaRPr>
                    </a:p>
                  </a:txBody>
                  <a:tcPr marL="98996" marR="8250" marT="8250" marB="0" anchor="b"/>
                </a:tc>
                <a:tc>
                  <a:txBody>
                    <a:bodyPr/>
                    <a:lstStyle/>
                    <a:p>
                      <a:pPr algn="l" fontAlgn="b"/>
                      <a:r>
                        <a:rPr lang="en-US" sz="1000" u="none" strike="noStrike">
                          <a:effectLst/>
                        </a:rPr>
                        <a:t>Unbundling</a:t>
                      </a:r>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Tribal Consultation</a:t>
                      </a:r>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Testimony</a:t>
                      </a:r>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4180491729"/>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Training Videos</a:t>
                      </a:r>
                      <a:endParaRPr lang="en-US" sz="1000" b="0" i="0" u="none" strike="noStrike">
                        <a:effectLst/>
                        <a:latin typeface="Arial" panose="020B0604020202020204" pitchFamily="34" charset="0"/>
                      </a:endParaRPr>
                    </a:p>
                  </a:txBody>
                  <a:tcPr marL="98996" marR="8250" marT="8250" marB="0" anchor="b"/>
                </a:tc>
                <a:tc>
                  <a:txBody>
                    <a:bodyPr/>
                    <a:lstStyle/>
                    <a:p>
                      <a:pPr algn="l" fontAlgn="b"/>
                      <a:r>
                        <a:rPr lang="en-US" sz="1000" u="none" strike="noStrike">
                          <a:effectLst/>
                        </a:rPr>
                        <a:t>Reporter Letters</a:t>
                      </a:r>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Freedom of Information Act</a:t>
                      </a:r>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47888300"/>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Production Contacts</a:t>
                      </a:r>
                      <a:endParaRPr lang="en-US" sz="1000" b="0" i="0" u="none" strike="noStrike">
                        <a:effectLst/>
                        <a:latin typeface="Arial" panose="020B0604020202020204" pitchFamily="34" charset="0"/>
                      </a:endParaRPr>
                    </a:p>
                  </a:txBody>
                  <a:tcPr marL="98996" marR="8250" marT="8250" marB="0" anchor="b"/>
                </a:tc>
                <a:tc>
                  <a:txBody>
                    <a:bodyPr/>
                    <a:lstStyle/>
                    <a:p>
                      <a:pPr algn="l" fontAlgn="b"/>
                      <a:r>
                        <a:rPr lang="en-US" sz="1000" u="none" strike="noStrike">
                          <a:effectLst/>
                        </a:rPr>
                        <a:t>Regulations</a:t>
                      </a:r>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Anti-Harassment Program</a:t>
                      </a:r>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1067118303"/>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Royalty</a:t>
                      </a:r>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Training Videos</a:t>
                      </a:r>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Contact Us</a:t>
                      </a:r>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777262102"/>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eCommerce</a:t>
                      </a:r>
                      <a:endParaRPr lang="en-US" sz="1000" b="0" i="0" u="none" strike="noStrike">
                        <a:effectLst/>
                        <a:latin typeface="Arial" panose="020B0604020202020204" pitchFamily="34" charset="0"/>
                      </a:endParaRPr>
                    </a:p>
                  </a:txBody>
                  <a:tcPr marL="98996"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1138186736"/>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Data Warehouse</a:t>
                      </a:r>
                      <a:endParaRPr lang="en-US" sz="1000" b="0" i="0" u="none" strike="noStrike">
                        <a:effectLst/>
                        <a:latin typeface="Arial" panose="020B0604020202020204" pitchFamily="34" charset="0"/>
                      </a:endParaRPr>
                    </a:p>
                  </a:txBody>
                  <a:tcPr marL="98996"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2385726780"/>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Royalty Handbook</a:t>
                      </a:r>
                      <a:endParaRPr lang="en-US" sz="1000" b="0" i="0" u="none" strike="noStrike">
                        <a:effectLst/>
                        <a:latin typeface="Arial" panose="020B0604020202020204" pitchFamily="34" charset="0"/>
                      </a:endParaRPr>
                    </a:p>
                  </a:txBody>
                  <a:tcPr marL="98996"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1918599938"/>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Indian Payor Handbook</a:t>
                      </a:r>
                      <a:endParaRPr lang="en-US" sz="1000" b="0" i="0" u="none" strike="noStrike">
                        <a:effectLst/>
                        <a:latin typeface="Arial" panose="020B0604020202020204" pitchFamily="34" charset="0"/>
                      </a:endParaRPr>
                    </a:p>
                  </a:txBody>
                  <a:tcPr marL="98996"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432653431"/>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Valuation</a:t>
                      </a:r>
                      <a:endParaRPr lang="en-US" sz="1000" b="0" i="0" u="none" strike="noStrike">
                        <a:effectLst/>
                        <a:latin typeface="Arial" panose="020B0604020202020204" pitchFamily="34" charset="0"/>
                      </a:endParaRPr>
                    </a:p>
                  </a:txBody>
                  <a:tcPr marL="98996"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3001695387"/>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Reference Lists</a:t>
                      </a:r>
                      <a:endParaRPr lang="en-US" sz="1000" b="0" i="0" u="none" strike="noStrike">
                        <a:effectLst/>
                        <a:latin typeface="Arial" panose="020B0604020202020204" pitchFamily="34" charset="0"/>
                      </a:endParaRPr>
                    </a:p>
                  </a:txBody>
                  <a:tcPr marL="98996"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1031149363"/>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Training Videos</a:t>
                      </a:r>
                      <a:endParaRPr lang="en-US" sz="1000" b="0" i="0" u="none" strike="noStrike">
                        <a:effectLst/>
                        <a:latin typeface="Arial" panose="020B0604020202020204" pitchFamily="34" charset="0"/>
                      </a:endParaRPr>
                    </a:p>
                  </a:txBody>
                  <a:tcPr marL="98996"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1904123944"/>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Royalty Contacts</a:t>
                      </a:r>
                      <a:endParaRPr lang="en-US" sz="1000" b="0" i="0" u="none" strike="noStrike">
                        <a:effectLst/>
                        <a:latin typeface="Arial" panose="020B0604020202020204" pitchFamily="34" charset="0"/>
                      </a:endParaRPr>
                    </a:p>
                  </a:txBody>
                  <a:tcPr marL="98996"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714271175"/>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Solid Minerals</a:t>
                      </a:r>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1235535442"/>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eCommerce</a:t>
                      </a:r>
                      <a:endParaRPr lang="en-US" sz="1000" b="0" i="0" u="none" strike="noStrike">
                        <a:effectLst/>
                        <a:latin typeface="Arial" panose="020B0604020202020204" pitchFamily="34" charset="0"/>
                      </a:endParaRPr>
                    </a:p>
                  </a:txBody>
                  <a:tcPr marL="98996"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2862396189"/>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Data Warehouse</a:t>
                      </a:r>
                      <a:endParaRPr lang="en-US" sz="1000" b="0" i="0" u="none" strike="noStrike">
                        <a:effectLst/>
                        <a:latin typeface="Arial" panose="020B0604020202020204" pitchFamily="34" charset="0"/>
                      </a:endParaRPr>
                    </a:p>
                  </a:txBody>
                  <a:tcPr marL="98996"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3941589617"/>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Solids Handbook</a:t>
                      </a:r>
                      <a:endParaRPr lang="en-US" sz="1000" b="0" i="0" u="none" strike="noStrike">
                        <a:effectLst/>
                        <a:latin typeface="Arial" panose="020B0604020202020204" pitchFamily="34" charset="0"/>
                      </a:endParaRPr>
                    </a:p>
                  </a:txBody>
                  <a:tcPr marL="98996"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2028270918"/>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Training Videos</a:t>
                      </a:r>
                      <a:endParaRPr lang="en-US" sz="1000" b="0" i="0" u="none" strike="noStrike">
                        <a:effectLst/>
                        <a:latin typeface="Arial" panose="020B0604020202020204" pitchFamily="34" charset="0"/>
                      </a:endParaRPr>
                    </a:p>
                  </a:txBody>
                  <a:tcPr marL="98996"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2994611185"/>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Solids Contacts</a:t>
                      </a:r>
                      <a:endParaRPr lang="en-US" sz="1000" b="0" i="0" u="none" strike="noStrike">
                        <a:effectLst/>
                        <a:latin typeface="Arial" panose="020B0604020202020204" pitchFamily="34" charset="0"/>
                      </a:endParaRPr>
                    </a:p>
                  </a:txBody>
                  <a:tcPr marL="98996"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2466237129"/>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Geothermal</a:t>
                      </a:r>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156604237"/>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eCommerce</a:t>
                      </a:r>
                      <a:endParaRPr lang="en-US" sz="1000" b="0" i="0" u="none" strike="noStrike">
                        <a:effectLst/>
                        <a:latin typeface="Arial" panose="020B0604020202020204" pitchFamily="34" charset="0"/>
                      </a:endParaRPr>
                    </a:p>
                  </a:txBody>
                  <a:tcPr marL="98996"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860040045"/>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Data Warehouse</a:t>
                      </a:r>
                      <a:endParaRPr lang="en-US" sz="1000" b="0" i="0" u="none" strike="noStrike">
                        <a:effectLst/>
                        <a:latin typeface="Arial" panose="020B0604020202020204" pitchFamily="34" charset="0"/>
                      </a:endParaRPr>
                    </a:p>
                  </a:txBody>
                  <a:tcPr marL="98996"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273663978"/>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Geothermal Handbook</a:t>
                      </a:r>
                      <a:endParaRPr lang="en-US" sz="1000" b="0" i="0" u="none" strike="noStrike">
                        <a:effectLst/>
                        <a:latin typeface="Arial" panose="020B0604020202020204" pitchFamily="34" charset="0"/>
                      </a:endParaRPr>
                    </a:p>
                  </a:txBody>
                  <a:tcPr marL="98996"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1551581918"/>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Training Videos</a:t>
                      </a:r>
                      <a:endParaRPr lang="en-US" sz="1000" b="0" i="0" u="none" strike="noStrike">
                        <a:effectLst/>
                        <a:latin typeface="Arial" panose="020B0604020202020204" pitchFamily="34" charset="0"/>
                      </a:endParaRPr>
                    </a:p>
                  </a:txBody>
                  <a:tcPr marL="98996"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3902417582"/>
                  </a:ext>
                </a:extLst>
              </a:tr>
              <a:tr h="173041">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r>
                        <a:rPr lang="en-US" sz="1000" u="none" strike="noStrike">
                          <a:effectLst/>
                        </a:rPr>
                        <a:t>Geothermal Contacts</a:t>
                      </a:r>
                      <a:endParaRPr lang="en-US" sz="1000" b="0" i="0" u="none" strike="noStrike">
                        <a:effectLst/>
                        <a:latin typeface="Arial" panose="020B0604020202020204" pitchFamily="34" charset="0"/>
                      </a:endParaRPr>
                    </a:p>
                  </a:txBody>
                  <a:tcPr marL="98996"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tc>
                  <a:txBody>
                    <a:bodyPr/>
                    <a:lstStyle/>
                    <a:p>
                      <a:pPr algn="l" fontAlgn="b"/>
                      <a:endParaRPr lang="en-US" sz="1000" b="0" i="0" u="none" strike="noStrike">
                        <a:effectLst/>
                        <a:latin typeface="Arial" panose="020B0604020202020204" pitchFamily="34" charset="0"/>
                      </a:endParaRPr>
                    </a:p>
                  </a:txBody>
                  <a:tcPr marL="8250" marR="8250" marT="8250" marB="0" anchor="b"/>
                </a:tc>
                <a:extLst>
                  <a:ext uri="{0D108BD9-81ED-4DB2-BD59-A6C34878D82A}">
                    <a16:rowId xmlns:a16="http://schemas.microsoft.com/office/drawing/2014/main" val="1702526729"/>
                  </a:ext>
                </a:extLst>
              </a:tr>
            </a:tbl>
          </a:graphicData>
        </a:graphic>
      </p:graphicFrame>
      <p:sp>
        <p:nvSpPr>
          <p:cNvPr id="3" name="Slide Number Placeholder 2">
            <a:extLst>
              <a:ext uri="{FF2B5EF4-FFF2-40B4-BE49-F238E27FC236}">
                <a16:creationId xmlns:a16="http://schemas.microsoft.com/office/drawing/2014/main" id="{30D631E8-07A0-4970-95B9-DE24D57B8D4F}"/>
              </a:ext>
            </a:extLst>
          </p:cNvPr>
          <p:cNvSpPr>
            <a:spLocks noGrp="1"/>
          </p:cNvSpPr>
          <p:nvPr>
            <p:ph type="sldNum" sz="quarter" idx="12"/>
          </p:nvPr>
        </p:nvSpPr>
        <p:spPr/>
        <p:txBody>
          <a:bodyPr/>
          <a:lstStyle/>
          <a:p>
            <a:fld id="{D340FAF9-28DD-47EC-87B7-55736F0E79A1}" type="slidenum">
              <a:rPr lang="en-US" smtClean="0"/>
              <a:t>43</a:t>
            </a:fld>
            <a:endParaRPr lang="en-US"/>
          </a:p>
        </p:txBody>
      </p:sp>
    </p:spTree>
    <p:extLst>
      <p:ext uri="{BB962C8B-B14F-4D97-AF65-F5344CB8AC3E}">
        <p14:creationId xmlns:p14="http://schemas.microsoft.com/office/powerpoint/2010/main" val="18097070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5F05B-3570-4DCA-BB14-4034FCC48A3F}"/>
              </a:ext>
            </a:extLst>
          </p:cNvPr>
          <p:cNvSpPr>
            <a:spLocks noGrp="1"/>
          </p:cNvSpPr>
          <p:nvPr>
            <p:ph type="title"/>
          </p:nvPr>
        </p:nvSpPr>
        <p:spPr/>
        <p:txBody>
          <a:bodyPr/>
          <a:lstStyle/>
          <a:p>
            <a:r>
              <a:rPr lang="en-US"/>
              <a:t>Lessons learned from the closed card sort</a:t>
            </a:r>
          </a:p>
        </p:txBody>
      </p:sp>
      <p:sp>
        <p:nvSpPr>
          <p:cNvPr id="3" name="Text Placeholder 2">
            <a:extLst>
              <a:ext uri="{FF2B5EF4-FFF2-40B4-BE49-F238E27FC236}">
                <a16:creationId xmlns:a16="http://schemas.microsoft.com/office/drawing/2014/main" id="{C1594855-9F53-4857-9CA5-B5B8852C358C}"/>
              </a:ext>
            </a:extLst>
          </p:cNvPr>
          <p:cNvSpPr>
            <a:spLocks noGrp="1"/>
          </p:cNvSpPr>
          <p:nvPr>
            <p:ph type="body" idx="1"/>
          </p:nvPr>
        </p:nvSpPr>
        <p:spPr/>
        <p:txBody>
          <a:bodyPr/>
          <a:lstStyle/>
          <a:p>
            <a:pPr marL="285750" indent="-285750" fontAlgn="t">
              <a:buFont typeface="Arial" panose="020B0604020202020204" pitchFamily="34" charset="0"/>
              <a:buChar char="•"/>
            </a:pPr>
            <a:r>
              <a:rPr lang="en-US">
                <a:latin typeface="Arial" panose="020B0604020202020204" pitchFamily="34" charset="0"/>
              </a:rPr>
              <a:t>Participants had a difficult time with subcategories in GitHub.</a:t>
            </a:r>
          </a:p>
          <a:p>
            <a:pPr marL="285750" indent="-285750" fontAlgn="t">
              <a:buFont typeface="Arial" panose="020B0604020202020204" pitchFamily="34" charset="0"/>
              <a:buChar char="•"/>
            </a:pPr>
            <a:r>
              <a:rPr lang="en-US">
                <a:latin typeface="Arial" panose="020B0604020202020204" pitchFamily="34" charset="0"/>
              </a:rPr>
              <a:t>We decided to figure out how to do a tree test to test out the subcategories.</a:t>
            </a:r>
          </a:p>
          <a:p>
            <a:endParaRPr lang="en-US"/>
          </a:p>
        </p:txBody>
      </p:sp>
      <p:sp>
        <p:nvSpPr>
          <p:cNvPr id="4" name="Slide Number Placeholder 3">
            <a:extLst>
              <a:ext uri="{FF2B5EF4-FFF2-40B4-BE49-F238E27FC236}">
                <a16:creationId xmlns:a16="http://schemas.microsoft.com/office/drawing/2014/main" id="{22DDE199-3DAA-4052-A566-B8ECB4997DD2}"/>
              </a:ext>
            </a:extLst>
          </p:cNvPr>
          <p:cNvSpPr>
            <a:spLocks noGrp="1"/>
          </p:cNvSpPr>
          <p:nvPr>
            <p:ph type="sldNum" idx="12"/>
          </p:nvPr>
        </p:nvSpPr>
        <p:spPr/>
        <p:txBody>
          <a:bodyPr/>
          <a:lstStyle/>
          <a:p>
            <a:fld id="{00000000-1234-1234-1234-123412341234}" type="slidenum">
              <a:rPr lang="en-US" smtClean="0"/>
              <a:pPr/>
              <a:t>44</a:t>
            </a:fld>
            <a:endParaRPr lang="en-US"/>
          </a:p>
        </p:txBody>
      </p:sp>
    </p:spTree>
    <p:extLst>
      <p:ext uri="{BB962C8B-B14F-4D97-AF65-F5344CB8AC3E}">
        <p14:creationId xmlns:p14="http://schemas.microsoft.com/office/powerpoint/2010/main" val="34260908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MasterSp="0">
  <p:cSld>
    <p:bg>
      <p:bgPr>
        <a:solidFill>
          <a:schemeClr val="lt1"/>
        </a:solidFill>
        <a:effectLst/>
      </p:bgPr>
    </p:bg>
    <p:spTree>
      <p:nvGrpSpPr>
        <p:cNvPr id="1" name="Shape 523"/>
        <p:cNvGrpSpPr/>
        <p:nvPr/>
      </p:nvGrpSpPr>
      <p:grpSpPr>
        <a:xfrm>
          <a:off x="0" y="0"/>
          <a:ext cx="0" cy="0"/>
          <a:chOff x="0" y="0"/>
          <a:chExt cx="0" cy="0"/>
        </a:xfrm>
      </p:grpSpPr>
      <p:pic>
        <p:nvPicPr>
          <p:cNvPr id="3" name="Google Shape;1587;p187">
            <a:extLst>
              <a:ext uri="{FF2B5EF4-FFF2-40B4-BE49-F238E27FC236}">
                <a16:creationId xmlns:a16="http://schemas.microsoft.com/office/drawing/2014/main" id="{3E1A4907-52CA-464F-A432-39CCCE2A8160}"/>
              </a:ext>
              <a:ext uri="{C183D7F6-B498-43B3-948B-1728B52AA6E4}">
                <adec:decorative xmlns:adec="http://schemas.microsoft.com/office/drawing/2017/decorative" val="1"/>
              </a:ext>
            </a:extLst>
          </p:cNvPr>
          <p:cNvPicPr preferRelativeResize="0"/>
          <p:nvPr/>
        </p:nvPicPr>
        <p:blipFill rotWithShape="1">
          <a:blip r:embed="rId3">
            <a:alphaModFix amt="40000"/>
          </a:blip>
          <a:srcRect l="2348" t="20565" r="27140" b="20676"/>
          <a:stretch/>
        </p:blipFill>
        <p:spPr>
          <a:xfrm>
            <a:off x="0" y="1"/>
            <a:ext cx="12191997" cy="6857999"/>
          </a:xfrm>
          <a:prstGeom prst="rect">
            <a:avLst/>
          </a:prstGeom>
          <a:noFill/>
          <a:ln>
            <a:noFill/>
          </a:ln>
        </p:spPr>
      </p:pic>
      <p:sp>
        <p:nvSpPr>
          <p:cNvPr id="4" name="Title 3" descr="Tree testing">
            <a:extLst>
              <a:ext uri="{FF2B5EF4-FFF2-40B4-BE49-F238E27FC236}">
                <a16:creationId xmlns:a16="http://schemas.microsoft.com/office/drawing/2014/main" id="{56E331D6-5347-458C-AC2E-0A965A3314CB}"/>
              </a:ext>
            </a:extLst>
          </p:cNvPr>
          <p:cNvSpPr>
            <a:spLocks noGrp="1"/>
          </p:cNvSpPr>
          <p:nvPr>
            <p:ph type="title"/>
          </p:nvPr>
        </p:nvSpPr>
        <p:spPr>
          <a:solidFill>
            <a:schemeClr val="bg1"/>
          </a:solidFill>
        </p:spPr>
        <p:txBody>
          <a:bodyPr/>
          <a:lstStyle/>
          <a:p>
            <a:r>
              <a:rPr lang="en-US"/>
              <a:t>Tree testing</a:t>
            </a:r>
          </a:p>
        </p:txBody>
      </p:sp>
      <p:sp>
        <p:nvSpPr>
          <p:cNvPr id="2" name="Slide Number Placeholder 1">
            <a:extLst>
              <a:ext uri="{FF2B5EF4-FFF2-40B4-BE49-F238E27FC236}">
                <a16:creationId xmlns:a16="http://schemas.microsoft.com/office/drawing/2014/main" id="{AC322788-5DD9-4C15-AFC4-85E0F826EF16}"/>
              </a:ext>
            </a:extLst>
          </p:cNvPr>
          <p:cNvSpPr>
            <a:spLocks noGrp="1"/>
          </p:cNvSpPr>
          <p:nvPr>
            <p:ph type="sldNum" idx="12"/>
          </p:nvPr>
        </p:nvSpPr>
        <p:spPr/>
        <p:txBody>
          <a:bodyPr/>
          <a:lstStyle/>
          <a:p>
            <a:fld id="{00000000-1234-1234-1234-123412341234}" type="slidenum">
              <a:rPr lang="en-US" smtClean="0"/>
              <a:pPr/>
              <a:t>45</a:t>
            </a:fld>
            <a:endParaRPr lang="en-US"/>
          </a:p>
        </p:txBody>
      </p:sp>
    </p:spTree>
    <p:extLst>
      <p:ext uri="{BB962C8B-B14F-4D97-AF65-F5344CB8AC3E}">
        <p14:creationId xmlns:p14="http://schemas.microsoft.com/office/powerpoint/2010/main" val="4196165819"/>
      </p:ext>
    </p:extLst>
  </p:cSld>
  <p:clrMapOvr>
    <a:overrideClrMapping bg1="lt1" tx1="dk1" bg2="dk2" tx2="lt2" accent1="accent1" accent2="accent2" accent3="accent3" accent4="accent4" accent5="accent5" accent6="accent6" hlink="hlink" folHlink="folHlink"/>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F5700-B8FC-4BBB-9974-863A371E8F18}"/>
              </a:ext>
            </a:extLst>
          </p:cNvPr>
          <p:cNvSpPr>
            <a:spLocks noGrp="1"/>
          </p:cNvSpPr>
          <p:nvPr>
            <p:ph type="title"/>
          </p:nvPr>
        </p:nvSpPr>
        <p:spPr/>
        <p:txBody>
          <a:bodyPr/>
          <a:lstStyle/>
          <a:p>
            <a:r>
              <a:rPr lang="en-US"/>
              <a:t>Study goals</a:t>
            </a:r>
          </a:p>
        </p:txBody>
      </p:sp>
      <p:sp>
        <p:nvSpPr>
          <p:cNvPr id="3" name="Text Placeholder 2">
            <a:extLst>
              <a:ext uri="{FF2B5EF4-FFF2-40B4-BE49-F238E27FC236}">
                <a16:creationId xmlns:a16="http://schemas.microsoft.com/office/drawing/2014/main" id="{359718FD-B7AB-4BE4-8FB0-5C2237ABBD86}"/>
              </a:ext>
            </a:extLst>
          </p:cNvPr>
          <p:cNvSpPr>
            <a:spLocks noGrp="1"/>
          </p:cNvSpPr>
          <p:nvPr>
            <p:ph type="body" idx="1"/>
          </p:nvPr>
        </p:nvSpPr>
        <p:spPr/>
        <p:txBody>
          <a:bodyPr/>
          <a:lstStyle/>
          <a:p>
            <a:r>
              <a:rPr lang="en-US"/>
              <a:t>Validate the structure that came out card sorting.</a:t>
            </a:r>
          </a:p>
          <a:p>
            <a:r>
              <a:rPr lang="en-US"/>
              <a:t>Determine whether users could find items that were hard to categorize in the card sort.</a:t>
            </a:r>
          </a:p>
          <a:p>
            <a:r>
              <a:rPr lang="en-US"/>
              <a:t>Determine if we needed to change any category labels. </a:t>
            </a:r>
          </a:p>
        </p:txBody>
      </p:sp>
      <p:sp>
        <p:nvSpPr>
          <p:cNvPr id="4" name="Slide Number Placeholder 3">
            <a:extLst>
              <a:ext uri="{FF2B5EF4-FFF2-40B4-BE49-F238E27FC236}">
                <a16:creationId xmlns:a16="http://schemas.microsoft.com/office/drawing/2014/main" id="{603F664F-CE6D-401B-BA6E-01AC8075299F}"/>
              </a:ext>
            </a:extLst>
          </p:cNvPr>
          <p:cNvSpPr>
            <a:spLocks noGrp="1"/>
          </p:cNvSpPr>
          <p:nvPr>
            <p:ph type="sldNum" idx="12"/>
          </p:nvPr>
        </p:nvSpPr>
        <p:spPr/>
        <p:txBody>
          <a:bodyPr/>
          <a:lstStyle/>
          <a:p>
            <a:fld id="{00000000-1234-1234-1234-123412341234}" type="slidenum">
              <a:rPr lang="en-US" smtClean="0"/>
              <a:pPr/>
              <a:t>46</a:t>
            </a:fld>
            <a:endParaRPr lang="en-US"/>
          </a:p>
        </p:txBody>
      </p:sp>
    </p:spTree>
    <p:extLst>
      <p:ext uri="{BB962C8B-B14F-4D97-AF65-F5344CB8AC3E}">
        <p14:creationId xmlns:p14="http://schemas.microsoft.com/office/powerpoint/2010/main" val="332698821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8E103-BD4C-4EB4-BE8D-0E881F35CFC8}"/>
              </a:ext>
            </a:extLst>
          </p:cNvPr>
          <p:cNvSpPr>
            <a:spLocks noGrp="1"/>
          </p:cNvSpPr>
          <p:nvPr>
            <p:ph type="title"/>
          </p:nvPr>
        </p:nvSpPr>
        <p:spPr/>
        <p:txBody>
          <a:bodyPr/>
          <a:lstStyle/>
          <a:p>
            <a:r>
              <a:rPr lang="en-US"/>
              <a:t>Tree testing feasibility</a:t>
            </a:r>
          </a:p>
        </p:txBody>
      </p:sp>
      <p:sp>
        <p:nvSpPr>
          <p:cNvPr id="3" name="Text Placeholder 2">
            <a:extLst>
              <a:ext uri="{FF2B5EF4-FFF2-40B4-BE49-F238E27FC236}">
                <a16:creationId xmlns:a16="http://schemas.microsoft.com/office/drawing/2014/main" id="{8B4F52AE-2E60-4144-A4B8-E6C2871854AA}"/>
              </a:ext>
            </a:extLst>
          </p:cNvPr>
          <p:cNvSpPr>
            <a:spLocks noGrp="1"/>
          </p:cNvSpPr>
          <p:nvPr>
            <p:ph type="body" idx="1"/>
          </p:nvPr>
        </p:nvSpPr>
        <p:spPr/>
        <p:txBody>
          <a:bodyPr/>
          <a:lstStyle/>
          <a:p>
            <a:r>
              <a:rPr lang="en-US"/>
              <a:t>Our first step was to figure out how to use our existing or free software to conduct the tree testing. </a:t>
            </a:r>
          </a:p>
          <a:p>
            <a:r>
              <a:rPr lang="en-US"/>
              <a:t>After some investigation, I determined that a </a:t>
            </a:r>
            <a:r>
              <a:rPr lang="en-US">
                <a:hlinkClick r:id="rId2"/>
              </a:rPr>
              <a:t>clickable prototype</a:t>
            </a:r>
            <a:r>
              <a:rPr lang="en-US"/>
              <a:t> would serve our needs. </a:t>
            </a:r>
          </a:p>
          <a:p>
            <a:r>
              <a:rPr lang="en-US"/>
              <a:t>I used the software that I already use for prototyping. </a:t>
            </a:r>
          </a:p>
          <a:p>
            <a:r>
              <a:rPr lang="en-US"/>
              <a:t>You could use any software that allows clickable interfaces to do the same thing.</a:t>
            </a:r>
          </a:p>
        </p:txBody>
      </p:sp>
      <p:sp>
        <p:nvSpPr>
          <p:cNvPr id="4" name="Slide Number Placeholder 3">
            <a:extLst>
              <a:ext uri="{FF2B5EF4-FFF2-40B4-BE49-F238E27FC236}">
                <a16:creationId xmlns:a16="http://schemas.microsoft.com/office/drawing/2014/main" id="{4945CC14-9556-42D2-944E-15E6591EDE34}"/>
              </a:ext>
            </a:extLst>
          </p:cNvPr>
          <p:cNvSpPr>
            <a:spLocks noGrp="1"/>
          </p:cNvSpPr>
          <p:nvPr>
            <p:ph type="sldNum" idx="12"/>
          </p:nvPr>
        </p:nvSpPr>
        <p:spPr/>
        <p:txBody>
          <a:bodyPr/>
          <a:lstStyle/>
          <a:p>
            <a:fld id="{00000000-1234-1234-1234-123412341234}" type="slidenum">
              <a:rPr lang="en-US" smtClean="0"/>
              <a:pPr/>
              <a:t>47</a:t>
            </a:fld>
            <a:endParaRPr lang="en-US"/>
          </a:p>
        </p:txBody>
      </p:sp>
    </p:spTree>
    <p:extLst>
      <p:ext uri="{BB962C8B-B14F-4D97-AF65-F5344CB8AC3E}">
        <p14:creationId xmlns:p14="http://schemas.microsoft.com/office/powerpoint/2010/main" val="83221153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5273D-359F-4FDA-9A78-588092C510F5}"/>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5200" kern="1200">
                <a:solidFill>
                  <a:schemeClr val="tx1"/>
                </a:solidFill>
                <a:latin typeface="+mj-lt"/>
                <a:ea typeface="+mj-ea"/>
                <a:cs typeface="+mj-cs"/>
              </a:rPr>
              <a:t>Tested categories</a:t>
            </a:r>
          </a:p>
        </p:txBody>
      </p:sp>
      <p:graphicFrame>
        <p:nvGraphicFramePr>
          <p:cNvPr id="4" name="Table 3" descr="Categories in the top row with cards in each category below.">
            <a:extLst>
              <a:ext uri="{FF2B5EF4-FFF2-40B4-BE49-F238E27FC236}">
                <a16:creationId xmlns:a16="http://schemas.microsoft.com/office/drawing/2014/main" id="{EFCB802C-8263-413E-BAE6-496789D6C359}"/>
              </a:ext>
            </a:extLst>
          </p:cNvPr>
          <p:cNvGraphicFramePr>
            <a:graphicFrameLocks noGrp="1"/>
          </p:cNvGraphicFramePr>
          <p:nvPr>
            <p:extLst>
              <p:ext uri="{D42A27DB-BD31-4B8C-83A1-F6EECF244321}">
                <p14:modId xmlns:p14="http://schemas.microsoft.com/office/powerpoint/2010/main" val="466282251"/>
              </p:ext>
            </p:extLst>
          </p:nvPr>
        </p:nvGraphicFramePr>
        <p:xfrm>
          <a:off x="838200" y="1855316"/>
          <a:ext cx="10512551" cy="4564593"/>
        </p:xfrm>
        <a:graphic>
          <a:graphicData uri="http://schemas.openxmlformats.org/drawingml/2006/table">
            <a:tbl>
              <a:tblPr firstRow="1">
                <a:tableStyleId>{0E3FDE45-AF77-4B5C-9715-49D594BDF05E}</a:tableStyleId>
              </a:tblPr>
              <a:tblGrid>
                <a:gridCol w="1201497">
                  <a:extLst>
                    <a:ext uri="{9D8B030D-6E8A-4147-A177-3AD203B41FA5}">
                      <a16:colId xmlns:a16="http://schemas.microsoft.com/office/drawing/2014/main" val="1304612347"/>
                    </a:ext>
                  </a:extLst>
                </a:gridCol>
                <a:gridCol w="1197605">
                  <a:extLst>
                    <a:ext uri="{9D8B030D-6E8A-4147-A177-3AD203B41FA5}">
                      <a16:colId xmlns:a16="http://schemas.microsoft.com/office/drawing/2014/main" val="3236482986"/>
                    </a:ext>
                  </a:extLst>
                </a:gridCol>
                <a:gridCol w="1532379">
                  <a:extLst>
                    <a:ext uri="{9D8B030D-6E8A-4147-A177-3AD203B41FA5}">
                      <a16:colId xmlns:a16="http://schemas.microsoft.com/office/drawing/2014/main" val="3439193803"/>
                    </a:ext>
                  </a:extLst>
                </a:gridCol>
                <a:gridCol w="1333850">
                  <a:extLst>
                    <a:ext uri="{9D8B030D-6E8A-4147-A177-3AD203B41FA5}">
                      <a16:colId xmlns:a16="http://schemas.microsoft.com/office/drawing/2014/main" val="1483959538"/>
                    </a:ext>
                  </a:extLst>
                </a:gridCol>
                <a:gridCol w="1752317">
                  <a:extLst>
                    <a:ext uri="{9D8B030D-6E8A-4147-A177-3AD203B41FA5}">
                      <a16:colId xmlns:a16="http://schemas.microsoft.com/office/drawing/2014/main" val="3121446153"/>
                    </a:ext>
                  </a:extLst>
                </a:gridCol>
                <a:gridCol w="1581037">
                  <a:extLst>
                    <a:ext uri="{9D8B030D-6E8A-4147-A177-3AD203B41FA5}">
                      <a16:colId xmlns:a16="http://schemas.microsoft.com/office/drawing/2014/main" val="2827843545"/>
                    </a:ext>
                  </a:extLst>
                </a:gridCol>
                <a:gridCol w="1913866">
                  <a:extLst>
                    <a:ext uri="{9D8B030D-6E8A-4147-A177-3AD203B41FA5}">
                      <a16:colId xmlns:a16="http://schemas.microsoft.com/office/drawing/2014/main" val="2080765618"/>
                    </a:ext>
                  </a:extLst>
                </a:gridCol>
              </a:tblGrid>
              <a:tr h="623599">
                <a:tc>
                  <a:txBody>
                    <a:bodyPr/>
                    <a:lstStyle/>
                    <a:p>
                      <a:pPr algn="l" rtl="0" fontAlgn="base"/>
                      <a:r>
                        <a:rPr lang="en-US" sz="1700">
                          <a:effectLst/>
                        </a:rPr>
                        <a:t>Getting Started </a:t>
                      </a:r>
                      <a:endParaRPr lang="en-US" sz="2200" b="0" i="0">
                        <a:effectLst/>
                      </a:endParaRPr>
                    </a:p>
                  </a:txBody>
                  <a:tcPr marL="55572" marR="55572" marT="27786" marB="27786"/>
                </a:tc>
                <a:tc>
                  <a:txBody>
                    <a:bodyPr/>
                    <a:lstStyle/>
                    <a:p>
                      <a:pPr algn="l" rtl="0" fontAlgn="base"/>
                      <a:r>
                        <a:rPr lang="en-US" sz="1700">
                          <a:effectLst/>
                        </a:rPr>
                        <a:t>Reporting </a:t>
                      </a:r>
                      <a:endParaRPr lang="en-US" sz="2200" b="0" i="0">
                        <a:effectLst/>
                      </a:endParaRPr>
                    </a:p>
                  </a:txBody>
                  <a:tcPr marL="55572" marR="55572" marT="27786" marB="27786"/>
                </a:tc>
                <a:tc>
                  <a:txBody>
                    <a:bodyPr/>
                    <a:lstStyle/>
                    <a:p>
                      <a:pPr algn="l" rtl="0" fontAlgn="base"/>
                      <a:r>
                        <a:rPr lang="en-US" sz="1700">
                          <a:effectLst/>
                        </a:rPr>
                        <a:t>Reporting Resources </a:t>
                      </a:r>
                      <a:endParaRPr lang="en-US" sz="2200" b="0" i="0">
                        <a:effectLst/>
                      </a:endParaRPr>
                    </a:p>
                  </a:txBody>
                  <a:tcPr marL="55572" marR="55572" marT="27786" marB="27786"/>
                </a:tc>
                <a:tc>
                  <a:txBody>
                    <a:bodyPr/>
                    <a:lstStyle/>
                    <a:p>
                      <a:pPr algn="l" rtl="0" fontAlgn="base"/>
                      <a:r>
                        <a:rPr lang="en-US" sz="1700">
                          <a:effectLst/>
                        </a:rPr>
                        <a:t>Paying </a:t>
                      </a:r>
                      <a:endParaRPr lang="en-US" sz="2200" b="0" i="0">
                        <a:effectLst/>
                      </a:endParaRPr>
                    </a:p>
                  </a:txBody>
                  <a:tcPr marL="55572" marR="55572" marT="27786" marB="27786"/>
                </a:tc>
                <a:tc>
                  <a:txBody>
                    <a:bodyPr/>
                    <a:lstStyle/>
                    <a:p>
                      <a:pPr algn="l" rtl="0" fontAlgn="base"/>
                      <a:r>
                        <a:rPr lang="en-US" sz="1700">
                          <a:effectLst/>
                        </a:rPr>
                        <a:t>Enforcement &amp; Appeals </a:t>
                      </a:r>
                      <a:endParaRPr lang="en-US" sz="2200" b="0" i="0">
                        <a:effectLst/>
                      </a:endParaRPr>
                    </a:p>
                  </a:txBody>
                  <a:tcPr marL="55572" marR="55572" marT="27786" marB="27786"/>
                </a:tc>
                <a:tc>
                  <a:txBody>
                    <a:bodyPr/>
                    <a:lstStyle/>
                    <a:p>
                      <a:pPr algn="l" rtl="0" fontAlgn="base"/>
                      <a:r>
                        <a:rPr lang="en-US" sz="1700">
                          <a:effectLst/>
                        </a:rPr>
                        <a:t>Indian Resources </a:t>
                      </a:r>
                      <a:endParaRPr lang="en-US" sz="2200" b="0" i="0">
                        <a:effectLst/>
                      </a:endParaRPr>
                    </a:p>
                  </a:txBody>
                  <a:tcPr marL="55572" marR="55572" marT="27786" marB="27786"/>
                </a:tc>
                <a:tc>
                  <a:txBody>
                    <a:bodyPr/>
                    <a:lstStyle/>
                    <a:p>
                      <a:pPr algn="l" rtl="0" fontAlgn="base"/>
                      <a:r>
                        <a:rPr lang="en-US" sz="1700">
                          <a:effectLst/>
                        </a:rPr>
                        <a:t>About ONRR </a:t>
                      </a:r>
                      <a:endParaRPr lang="en-US" sz="2200" b="0" i="0">
                        <a:effectLst/>
                      </a:endParaRPr>
                    </a:p>
                  </a:txBody>
                  <a:tcPr marL="55572" marR="55572" marT="27786" marB="27786"/>
                </a:tc>
                <a:extLst>
                  <a:ext uri="{0D108BD9-81ED-4DB2-BD59-A6C34878D82A}">
                    <a16:rowId xmlns:a16="http://schemas.microsoft.com/office/drawing/2014/main" val="3826764385"/>
                  </a:ext>
                </a:extLst>
              </a:tr>
              <a:tr h="474118">
                <a:tc>
                  <a:txBody>
                    <a:bodyPr/>
                    <a:lstStyle/>
                    <a:p>
                      <a:pPr algn="l" rtl="0" fontAlgn="base"/>
                      <a:r>
                        <a:rPr lang="en-US" sz="1200">
                          <a:effectLst/>
                        </a:rPr>
                        <a:t>Getting Started Home </a:t>
                      </a:r>
                      <a:endParaRPr lang="en-US" sz="2200" b="0" i="0">
                        <a:effectLst/>
                      </a:endParaRPr>
                    </a:p>
                  </a:txBody>
                  <a:tcPr marL="55572" marR="55572" marT="27786" marB="27786"/>
                </a:tc>
                <a:tc>
                  <a:txBody>
                    <a:bodyPr/>
                    <a:lstStyle/>
                    <a:p>
                      <a:pPr algn="l" rtl="0" fontAlgn="base"/>
                      <a:r>
                        <a:rPr lang="en-US" sz="1200">
                          <a:effectLst/>
                        </a:rPr>
                        <a:t>Reporting Home </a:t>
                      </a:r>
                      <a:endParaRPr lang="en-US" sz="2200" b="0" i="0">
                        <a:effectLst/>
                      </a:endParaRPr>
                    </a:p>
                  </a:txBody>
                  <a:tcPr marL="55572" marR="55572" marT="27786" marB="27786"/>
                </a:tc>
                <a:tc>
                  <a:txBody>
                    <a:bodyPr/>
                    <a:lstStyle/>
                    <a:p>
                      <a:pPr algn="l" rtl="0" fontAlgn="base"/>
                      <a:r>
                        <a:rPr lang="en-US" sz="1200">
                          <a:effectLst/>
                        </a:rPr>
                        <a:t>Reporting Resources Home </a:t>
                      </a:r>
                      <a:endParaRPr lang="en-US" sz="2200" b="0" i="0">
                        <a:effectLst/>
                      </a:endParaRPr>
                    </a:p>
                  </a:txBody>
                  <a:tcPr marL="55572" marR="55572" marT="27786" marB="27786"/>
                </a:tc>
                <a:tc>
                  <a:txBody>
                    <a:bodyPr/>
                    <a:lstStyle/>
                    <a:p>
                      <a:pPr algn="l" rtl="0" fontAlgn="base"/>
                      <a:r>
                        <a:rPr lang="en-US" sz="1200">
                          <a:effectLst/>
                        </a:rPr>
                        <a:t>Paying Home </a:t>
                      </a:r>
                      <a:endParaRPr lang="en-US" sz="2200" b="0" i="0">
                        <a:effectLst/>
                      </a:endParaRPr>
                    </a:p>
                  </a:txBody>
                  <a:tcPr marL="55572" marR="55572" marT="27786" marB="27786"/>
                </a:tc>
                <a:tc>
                  <a:txBody>
                    <a:bodyPr/>
                    <a:lstStyle/>
                    <a:p>
                      <a:pPr algn="l" rtl="0" fontAlgn="base"/>
                      <a:r>
                        <a:rPr lang="en-US" sz="1200">
                          <a:effectLst/>
                        </a:rPr>
                        <a:t>Enforcement &amp; Appeals Home </a:t>
                      </a:r>
                      <a:endParaRPr lang="en-US" sz="2200" b="0" i="0">
                        <a:effectLst/>
                      </a:endParaRPr>
                    </a:p>
                  </a:txBody>
                  <a:tcPr marL="55572" marR="55572" marT="27786" marB="27786"/>
                </a:tc>
                <a:tc>
                  <a:txBody>
                    <a:bodyPr/>
                    <a:lstStyle/>
                    <a:p>
                      <a:pPr algn="l" rtl="0" fontAlgn="base"/>
                      <a:r>
                        <a:rPr lang="en-US" sz="1200">
                          <a:effectLst/>
                        </a:rPr>
                        <a:t>Indian Resources Home </a:t>
                      </a:r>
                      <a:endParaRPr lang="en-US" sz="2200" b="0" i="0">
                        <a:effectLst/>
                      </a:endParaRPr>
                    </a:p>
                  </a:txBody>
                  <a:tcPr marL="55572" marR="55572" marT="27786" marB="27786"/>
                </a:tc>
                <a:tc>
                  <a:txBody>
                    <a:bodyPr/>
                    <a:lstStyle/>
                    <a:p>
                      <a:pPr algn="l" rtl="0" fontAlgn="base"/>
                      <a:r>
                        <a:rPr lang="en-US" sz="1200">
                          <a:effectLst/>
                        </a:rPr>
                        <a:t>About ONRR Home </a:t>
                      </a:r>
                      <a:endParaRPr lang="en-US" sz="2200" b="0" i="0">
                        <a:effectLst/>
                      </a:endParaRPr>
                    </a:p>
                  </a:txBody>
                  <a:tcPr marL="55572" marR="55572" marT="27786" marB="27786"/>
                </a:tc>
                <a:extLst>
                  <a:ext uri="{0D108BD9-81ED-4DB2-BD59-A6C34878D82A}">
                    <a16:rowId xmlns:a16="http://schemas.microsoft.com/office/drawing/2014/main" val="1864898634"/>
                  </a:ext>
                </a:extLst>
              </a:tr>
              <a:tr h="474118">
                <a:tc>
                  <a:txBody>
                    <a:bodyPr/>
                    <a:lstStyle/>
                    <a:p>
                      <a:pPr algn="l" rtl="0" fontAlgn="base"/>
                      <a:r>
                        <a:rPr lang="en-US" sz="1200">
                          <a:effectLst/>
                        </a:rPr>
                        <a:t>New Reporter Checklists </a:t>
                      </a:r>
                      <a:endParaRPr lang="en-US" sz="2200" b="0" i="0">
                        <a:effectLst/>
                      </a:endParaRPr>
                    </a:p>
                  </a:txBody>
                  <a:tcPr marL="55572" marR="55572" marT="27786" marB="27786"/>
                </a:tc>
                <a:tc>
                  <a:txBody>
                    <a:bodyPr/>
                    <a:lstStyle/>
                    <a:p>
                      <a:pPr algn="l" rtl="0" fontAlgn="base"/>
                      <a:r>
                        <a:rPr lang="en-US" sz="1200">
                          <a:effectLst/>
                        </a:rPr>
                        <a:t>Production </a:t>
                      </a:r>
                      <a:endParaRPr lang="en-US" sz="2200" b="0" i="0">
                        <a:effectLst/>
                      </a:endParaRPr>
                    </a:p>
                  </a:txBody>
                  <a:tcPr marL="55572" marR="55572" marT="27786" marB="27786"/>
                </a:tc>
                <a:tc>
                  <a:txBody>
                    <a:bodyPr/>
                    <a:lstStyle/>
                    <a:p>
                      <a:pPr algn="l" rtl="0" fontAlgn="base"/>
                      <a:r>
                        <a:rPr lang="en-US" sz="1200">
                          <a:effectLst/>
                        </a:rPr>
                        <a:t>Reference Lists &amp; Codes </a:t>
                      </a:r>
                      <a:endParaRPr lang="en-US" sz="2200" b="0" i="0">
                        <a:effectLst/>
                      </a:endParaRPr>
                    </a:p>
                  </a:txBody>
                  <a:tcPr marL="55572" marR="55572" marT="27786" marB="27786"/>
                </a:tc>
                <a:tc>
                  <a:txBody>
                    <a:bodyPr/>
                    <a:lstStyle/>
                    <a:p>
                      <a:pPr algn="l" rtl="0" fontAlgn="base"/>
                      <a:r>
                        <a:rPr lang="en-US" sz="1200">
                          <a:effectLst/>
                        </a:rPr>
                        <a:t>Rental Payments </a:t>
                      </a:r>
                      <a:endParaRPr lang="en-US" sz="2200" b="0" i="0">
                        <a:effectLst/>
                      </a:endParaRPr>
                    </a:p>
                  </a:txBody>
                  <a:tcPr marL="55572" marR="55572" marT="27786" marB="27786"/>
                </a:tc>
                <a:tc>
                  <a:txBody>
                    <a:bodyPr/>
                    <a:lstStyle/>
                    <a:p>
                      <a:pPr algn="l" rtl="0" fontAlgn="base"/>
                      <a:r>
                        <a:rPr lang="en-US" sz="1200">
                          <a:effectLst/>
                        </a:rPr>
                        <a:t>Compliance Authorities </a:t>
                      </a:r>
                      <a:endParaRPr lang="en-US" sz="2200" b="0" i="0">
                        <a:effectLst/>
                      </a:endParaRPr>
                    </a:p>
                  </a:txBody>
                  <a:tcPr marL="55572" marR="55572" marT="27786" marB="27786"/>
                </a:tc>
                <a:tc>
                  <a:txBody>
                    <a:bodyPr/>
                    <a:lstStyle/>
                    <a:p>
                      <a:pPr algn="l" rtl="0" fontAlgn="base"/>
                      <a:r>
                        <a:rPr lang="en-US" sz="1200">
                          <a:effectLst/>
                        </a:rPr>
                        <a:t>Cooperative Agreements </a:t>
                      </a:r>
                      <a:endParaRPr lang="en-US" sz="2200" b="0" i="0">
                        <a:effectLst/>
                      </a:endParaRPr>
                    </a:p>
                  </a:txBody>
                  <a:tcPr marL="55572" marR="55572" marT="27786" marB="27786"/>
                </a:tc>
                <a:tc>
                  <a:txBody>
                    <a:bodyPr/>
                    <a:lstStyle/>
                    <a:p>
                      <a:pPr algn="l" rtl="0" fontAlgn="base"/>
                      <a:r>
                        <a:rPr lang="en-US" sz="1200">
                          <a:effectLst/>
                        </a:rPr>
                        <a:t>Press Releases </a:t>
                      </a:r>
                      <a:endParaRPr lang="en-US" sz="2200" b="0" i="0">
                        <a:effectLst/>
                      </a:endParaRPr>
                    </a:p>
                  </a:txBody>
                  <a:tcPr marL="55572" marR="55572" marT="27786" marB="27786"/>
                </a:tc>
                <a:extLst>
                  <a:ext uri="{0D108BD9-81ED-4DB2-BD59-A6C34878D82A}">
                    <a16:rowId xmlns:a16="http://schemas.microsoft.com/office/drawing/2014/main" val="3455017107"/>
                  </a:ext>
                </a:extLst>
              </a:tr>
              <a:tr h="287268">
                <a:tc>
                  <a:txBody>
                    <a:bodyPr/>
                    <a:lstStyle/>
                    <a:p>
                      <a:pPr algn="l" rtl="0" fontAlgn="base"/>
                      <a:r>
                        <a:rPr lang="en-US" sz="1200">
                          <a:effectLst/>
                        </a:rPr>
                        <a:t>System Access </a:t>
                      </a:r>
                      <a:endParaRPr lang="en-US" sz="2200" b="0" i="0">
                        <a:effectLst/>
                      </a:endParaRPr>
                    </a:p>
                  </a:txBody>
                  <a:tcPr marL="55572" marR="55572" marT="27786" marB="27786"/>
                </a:tc>
                <a:tc>
                  <a:txBody>
                    <a:bodyPr/>
                    <a:lstStyle/>
                    <a:p>
                      <a:pPr algn="l" rtl="0" fontAlgn="base"/>
                      <a:r>
                        <a:rPr lang="en-US" sz="1200">
                          <a:effectLst/>
                        </a:rPr>
                        <a:t>Royalty </a:t>
                      </a:r>
                      <a:endParaRPr lang="en-US" sz="2200" b="0" i="0">
                        <a:effectLst/>
                      </a:endParaRPr>
                    </a:p>
                  </a:txBody>
                  <a:tcPr marL="55572" marR="55572" marT="27786" marB="27786"/>
                </a:tc>
                <a:tc>
                  <a:txBody>
                    <a:bodyPr/>
                    <a:lstStyle/>
                    <a:p>
                      <a:pPr algn="l" rtl="0" fontAlgn="base"/>
                      <a:r>
                        <a:rPr lang="en-US" sz="1200">
                          <a:effectLst/>
                        </a:rPr>
                        <a:t>Reporting Contacts </a:t>
                      </a:r>
                      <a:endParaRPr lang="en-US" sz="2200" b="0" i="0">
                        <a:effectLst/>
                      </a:endParaRPr>
                    </a:p>
                  </a:txBody>
                  <a:tcPr marL="55572" marR="55572" marT="27786" marB="27786"/>
                </a:tc>
                <a:tc>
                  <a:txBody>
                    <a:bodyPr/>
                    <a:lstStyle/>
                    <a:p>
                      <a:pPr algn="l" rtl="0" fontAlgn="base"/>
                      <a:r>
                        <a:rPr lang="en-US" sz="1200">
                          <a:effectLst/>
                        </a:rPr>
                        <a:t>Royalty Payments </a:t>
                      </a:r>
                      <a:endParaRPr lang="en-US" sz="2200" b="0" i="0">
                        <a:effectLst/>
                      </a:endParaRPr>
                    </a:p>
                  </a:txBody>
                  <a:tcPr marL="55572" marR="55572" marT="27786" marB="27786"/>
                </a:tc>
                <a:tc>
                  <a:txBody>
                    <a:bodyPr/>
                    <a:lstStyle/>
                    <a:p>
                      <a:pPr algn="l" rtl="0" fontAlgn="base"/>
                      <a:r>
                        <a:rPr lang="en-US" sz="1200">
                          <a:effectLst/>
                        </a:rPr>
                        <a:t>Appeals </a:t>
                      </a:r>
                      <a:endParaRPr lang="en-US" sz="2200" b="0" i="0">
                        <a:effectLst/>
                      </a:endParaRPr>
                    </a:p>
                  </a:txBody>
                  <a:tcPr marL="55572" marR="55572" marT="27786" marB="27786"/>
                </a:tc>
                <a:tc>
                  <a:txBody>
                    <a:bodyPr/>
                    <a:lstStyle/>
                    <a:p>
                      <a:pPr algn="l" rtl="0" fontAlgn="base"/>
                      <a:r>
                        <a:rPr lang="en-US" sz="1200">
                          <a:effectLst/>
                        </a:rPr>
                        <a:t>Allottee Assistance </a:t>
                      </a:r>
                      <a:endParaRPr lang="en-US" sz="2200" b="0" i="0">
                        <a:effectLst/>
                      </a:endParaRPr>
                    </a:p>
                  </a:txBody>
                  <a:tcPr marL="55572" marR="55572" marT="27786" marB="27786"/>
                </a:tc>
                <a:tc>
                  <a:txBody>
                    <a:bodyPr/>
                    <a:lstStyle/>
                    <a:p>
                      <a:pPr algn="l" rtl="0" fontAlgn="base"/>
                      <a:r>
                        <a:rPr lang="en-US" sz="1200">
                          <a:effectLst/>
                        </a:rPr>
                        <a:t>Leadership </a:t>
                      </a:r>
                      <a:endParaRPr lang="en-US" sz="2200" b="0" i="0">
                        <a:effectLst/>
                      </a:endParaRPr>
                    </a:p>
                  </a:txBody>
                  <a:tcPr marL="55572" marR="55572" marT="27786" marB="27786"/>
                </a:tc>
                <a:extLst>
                  <a:ext uri="{0D108BD9-81ED-4DB2-BD59-A6C34878D82A}">
                    <a16:rowId xmlns:a16="http://schemas.microsoft.com/office/drawing/2014/main" val="2117123344"/>
                  </a:ext>
                </a:extLst>
              </a:tr>
              <a:tr h="474118">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Solid Minerals </a:t>
                      </a:r>
                      <a:endParaRPr lang="en-US" sz="2200" b="0" i="0">
                        <a:effectLst/>
                      </a:endParaRPr>
                    </a:p>
                  </a:txBody>
                  <a:tcPr marL="55572" marR="55572" marT="27786" marB="27786"/>
                </a:tc>
                <a:tc>
                  <a:txBody>
                    <a:bodyPr/>
                    <a:lstStyle/>
                    <a:p>
                      <a:pPr algn="l" rtl="0" fontAlgn="base"/>
                      <a:r>
                        <a:rPr lang="en-US" sz="1200">
                          <a:effectLst/>
                        </a:rPr>
                        <a:t>Handbooks </a:t>
                      </a:r>
                      <a:endParaRPr lang="en-US" sz="2200" b="0" i="0">
                        <a:effectLst/>
                      </a:endParaRPr>
                    </a:p>
                  </a:txBody>
                  <a:tcPr marL="55572" marR="55572" marT="27786" marB="27786"/>
                </a:tc>
                <a:tc>
                  <a:txBody>
                    <a:bodyPr/>
                    <a:lstStyle/>
                    <a:p>
                      <a:pPr algn="l" rtl="0" fontAlgn="base"/>
                      <a:r>
                        <a:rPr lang="en-US" sz="1200">
                          <a:effectLst/>
                        </a:rPr>
                        <a:t>Late Payment Interest </a:t>
                      </a:r>
                      <a:endParaRPr lang="en-US" sz="2200" b="0" i="0">
                        <a:effectLst/>
                      </a:endParaRPr>
                    </a:p>
                  </a:txBody>
                  <a:tcPr marL="55572" marR="55572" marT="27786" marB="27786"/>
                </a:tc>
                <a:tc>
                  <a:txBody>
                    <a:bodyPr/>
                    <a:lstStyle/>
                    <a:p>
                      <a:pPr algn="l" rtl="0" fontAlgn="base"/>
                      <a:r>
                        <a:rPr lang="en-US" sz="1200">
                          <a:effectLst/>
                        </a:rPr>
                        <a:t>Bankruptcies </a:t>
                      </a:r>
                      <a:endParaRPr lang="en-US" sz="2200" b="0" i="0">
                        <a:effectLst/>
                      </a:endParaRPr>
                    </a:p>
                  </a:txBody>
                  <a:tcPr marL="55572" marR="55572" marT="27786" marB="27786"/>
                </a:tc>
                <a:tc>
                  <a:txBody>
                    <a:bodyPr/>
                    <a:lstStyle/>
                    <a:p>
                      <a:pPr algn="l" rtl="0" fontAlgn="base"/>
                      <a:r>
                        <a:rPr lang="en-US" sz="1200">
                          <a:effectLst/>
                        </a:rPr>
                        <a:t>Federal Indian Minerals Office </a:t>
                      </a:r>
                      <a:endParaRPr lang="en-US" sz="2200" b="0" i="0">
                        <a:effectLst/>
                      </a:endParaRPr>
                    </a:p>
                  </a:txBody>
                  <a:tcPr marL="55572" marR="55572" marT="27786" marB="27786"/>
                </a:tc>
                <a:tc>
                  <a:txBody>
                    <a:bodyPr/>
                    <a:lstStyle/>
                    <a:p>
                      <a:pPr algn="l" rtl="0" fontAlgn="base"/>
                      <a:r>
                        <a:rPr lang="en-US" sz="1200">
                          <a:effectLst/>
                        </a:rPr>
                        <a:t>Office Locations </a:t>
                      </a:r>
                      <a:endParaRPr lang="en-US" sz="2200" b="0" i="0">
                        <a:effectLst/>
                      </a:endParaRPr>
                    </a:p>
                  </a:txBody>
                  <a:tcPr marL="55572" marR="55572" marT="27786" marB="27786"/>
                </a:tc>
                <a:extLst>
                  <a:ext uri="{0D108BD9-81ED-4DB2-BD59-A6C34878D82A}">
                    <a16:rowId xmlns:a16="http://schemas.microsoft.com/office/drawing/2014/main" val="2079771953"/>
                  </a:ext>
                </a:extLst>
              </a:tr>
              <a:tr h="474118">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Geothermal </a:t>
                      </a:r>
                      <a:endParaRPr lang="en-US" sz="2200" b="0" i="0">
                        <a:effectLst/>
                      </a:endParaRPr>
                    </a:p>
                  </a:txBody>
                  <a:tcPr marL="55572" marR="55572" marT="27786" marB="27786"/>
                </a:tc>
                <a:tc>
                  <a:txBody>
                    <a:bodyPr/>
                    <a:lstStyle/>
                    <a:p>
                      <a:pPr algn="l" rtl="0" fontAlgn="base"/>
                      <a:r>
                        <a:rPr lang="en-US" sz="1200">
                          <a:effectLst/>
                        </a:rPr>
                        <a:t>Forms </a:t>
                      </a:r>
                      <a:endParaRPr lang="en-US" sz="2200" b="0" i="0">
                        <a:effectLst/>
                      </a:endParaRPr>
                    </a:p>
                  </a:txBody>
                  <a:tcPr marL="55572" marR="55572" marT="27786" marB="27786"/>
                </a:tc>
                <a:tc>
                  <a:txBody>
                    <a:bodyPr/>
                    <a:lstStyle/>
                    <a:p>
                      <a:pPr algn="l" rtl="0" fontAlgn="base"/>
                      <a:r>
                        <a:rPr lang="en-US" sz="1200">
                          <a:effectLst/>
                        </a:rPr>
                        <a:t>Treasury Referrals </a:t>
                      </a:r>
                      <a:endParaRPr lang="en-US" sz="2200" b="0" i="0">
                        <a:effectLst/>
                      </a:endParaRPr>
                    </a:p>
                  </a:txBody>
                  <a:tcPr marL="55572" marR="55572" marT="27786" marB="27786"/>
                </a:tc>
                <a:tc>
                  <a:txBody>
                    <a:bodyPr/>
                    <a:lstStyle/>
                    <a:p>
                      <a:pPr algn="l" rtl="0" fontAlgn="base"/>
                      <a:r>
                        <a:rPr lang="en-US" sz="1200">
                          <a:effectLst/>
                        </a:rPr>
                        <a:t>Civil Penalties </a:t>
                      </a:r>
                      <a:endParaRPr lang="en-US" sz="2200" b="0" i="0">
                        <a:effectLst/>
                      </a:endParaRPr>
                    </a:p>
                  </a:txBody>
                  <a:tcPr marL="55572" marR="55572" marT="27786" marB="27786"/>
                </a:tc>
                <a:tc>
                  <a:txBody>
                    <a:bodyPr/>
                    <a:lstStyle/>
                    <a:p>
                      <a:pPr algn="l" rtl="0" fontAlgn="base"/>
                      <a:r>
                        <a:rPr lang="en-US" sz="1200">
                          <a:effectLst/>
                        </a:rPr>
                        <a:t>Indian Energy Service Center </a:t>
                      </a:r>
                      <a:endParaRPr lang="en-US" sz="2200" b="0" i="0">
                        <a:effectLst/>
                      </a:endParaRPr>
                    </a:p>
                  </a:txBody>
                  <a:tcPr marL="55572" marR="55572" marT="27786" marB="27786"/>
                </a:tc>
                <a:tc>
                  <a:txBody>
                    <a:bodyPr/>
                    <a:lstStyle/>
                    <a:p>
                      <a:pPr algn="l" rtl="0" fontAlgn="base"/>
                      <a:r>
                        <a:rPr lang="en-US" sz="1200">
                          <a:effectLst/>
                        </a:rPr>
                        <a:t>Employment </a:t>
                      </a:r>
                      <a:endParaRPr lang="en-US" sz="2200" b="0" i="0">
                        <a:effectLst/>
                      </a:endParaRPr>
                    </a:p>
                  </a:txBody>
                  <a:tcPr marL="55572" marR="55572" marT="27786" marB="27786"/>
                </a:tc>
                <a:extLst>
                  <a:ext uri="{0D108BD9-81ED-4DB2-BD59-A6C34878D82A}">
                    <a16:rowId xmlns:a16="http://schemas.microsoft.com/office/drawing/2014/main" val="2243051786"/>
                  </a:ext>
                </a:extLst>
              </a:tr>
              <a:tr h="287268">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Pricing </a:t>
                      </a:r>
                      <a:endParaRPr lang="en-US" sz="2200" b="0" i="0">
                        <a:effectLst/>
                      </a:endParaRPr>
                    </a:p>
                  </a:txBody>
                  <a:tcPr marL="55572" marR="55572" marT="27786" marB="27786"/>
                </a:tc>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Tribal Assistance </a:t>
                      </a:r>
                      <a:endParaRPr lang="en-US" sz="2200" b="0" i="0">
                        <a:effectLst/>
                      </a:endParaRPr>
                    </a:p>
                  </a:txBody>
                  <a:tcPr marL="55572" marR="55572" marT="27786" marB="27786"/>
                </a:tc>
                <a:tc>
                  <a:txBody>
                    <a:bodyPr/>
                    <a:lstStyle/>
                    <a:p>
                      <a:pPr algn="l" rtl="0" fontAlgn="base"/>
                      <a:r>
                        <a:rPr lang="en-US" sz="1200">
                          <a:effectLst/>
                        </a:rPr>
                        <a:t>Committees </a:t>
                      </a:r>
                      <a:endParaRPr lang="en-US" sz="2200" b="0" i="0">
                        <a:effectLst/>
                      </a:endParaRPr>
                    </a:p>
                  </a:txBody>
                  <a:tcPr marL="55572" marR="55572" marT="27786" marB="27786"/>
                </a:tc>
                <a:extLst>
                  <a:ext uri="{0D108BD9-81ED-4DB2-BD59-A6C34878D82A}">
                    <a16:rowId xmlns:a16="http://schemas.microsoft.com/office/drawing/2014/main" val="1077821937"/>
                  </a:ext>
                </a:extLst>
              </a:tr>
              <a:tr h="287268">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Unbundling </a:t>
                      </a:r>
                      <a:endParaRPr lang="en-US" sz="2200" b="0" i="0">
                        <a:effectLst/>
                      </a:endParaRPr>
                    </a:p>
                  </a:txBody>
                  <a:tcPr marL="55572" marR="55572" marT="27786" marB="27786"/>
                </a:tc>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Tribal Consultation </a:t>
                      </a:r>
                      <a:endParaRPr lang="en-US" sz="2200" b="0" i="0">
                        <a:effectLst/>
                      </a:endParaRPr>
                    </a:p>
                  </a:txBody>
                  <a:tcPr marL="55572" marR="55572" marT="27786" marB="27786"/>
                </a:tc>
                <a:tc>
                  <a:txBody>
                    <a:bodyPr/>
                    <a:lstStyle/>
                    <a:p>
                      <a:pPr algn="l" rtl="0" fontAlgn="base"/>
                      <a:r>
                        <a:rPr lang="en-US" sz="1200">
                          <a:effectLst/>
                        </a:rPr>
                        <a:t>Testimony </a:t>
                      </a:r>
                      <a:endParaRPr lang="en-US" sz="2200" b="0" i="0">
                        <a:effectLst/>
                      </a:endParaRPr>
                    </a:p>
                  </a:txBody>
                  <a:tcPr marL="55572" marR="55572" marT="27786" marB="27786"/>
                </a:tc>
                <a:extLst>
                  <a:ext uri="{0D108BD9-81ED-4DB2-BD59-A6C34878D82A}">
                    <a16:rowId xmlns:a16="http://schemas.microsoft.com/office/drawing/2014/main" val="2395165978"/>
                  </a:ext>
                </a:extLst>
              </a:tr>
              <a:tr h="474118">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Reporter Letters </a:t>
                      </a:r>
                      <a:endParaRPr lang="en-US" sz="2200" b="0" i="0">
                        <a:effectLst/>
                      </a:endParaRPr>
                    </a:p>
                  </a:txBody>
                  <a:tcPr marL="55572" marR="55572" marT="27786" marB="27786"/>
                </a:tc>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Freedom of Information Act (FOIA) </a:t>
                      </a:r>
                      <a:endParaRPr lang="en-US" sz="2200" b="0" i="0">
                        <a:effectLst/>
                      </a:endParaRPr>
                    </a:p>
                  </a:txBody>
                  <a:tcPr marL="55572" marR="55572" marT="27786" marB="27786"/>
                </a:tc>
                <a:extLst>
                  <a:ext uri="{0D108BD9-81ED-4DB2-BD59-A6C34878D82A}">
                    <a16:rowId xmlns:a16="http://schemas.microsoft.com/office/drawing/2014/main" val="515930328"/>
                  </a:ext>
                </a:extLst>
              </a:tr>
              <a:tr h="287268">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Regulations </a:t>
                      </a:r>
                      <a:endParaRPr lang="en-US" sz="2200" b="0" i="0">
                        <a:effectLst/>
                      </a:endParaRPr>
                    </a:p>
                  </a:txBody>
                  <a:tcPr marL="55572" marR="55572" marT="27786" marB="27786"/>
                </a:tc>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Anti-Harassment Program </a:t>
                      </a:r>
                      <a:endParaRPr lang="en-US" sz="2200" b="0" i="0">
                        <a:effectLst/>
                      </a:endParaRPr>
                    </a:p>
                  </a:txBody>
                  <a:tcPr marL="55572" marR="55572" marT="27786" marB="27786"/>
                </a:tc>
                <a:extLst>
                  <a:ext uri="{0D108BD9-81ED-4DB2-BD59-A6C34878D82A}">
                    <a16:rowId xmlns:a16="http://schemas.microsoft.com/office/drawing/2014/main" val="1808090074"/>
                  </a:ext>
                </a:extLst>
              </a:tr>
              <a:tr h="287268">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Training Videos </a:t>
                      </a:r>
                      <a:endParaRPr lang="en-US" sz="2200" b="0" i="0">
                        <a:effectLst/>
                      </a:endParaRPr>
                    </a:p>
                  </a:txBody>
                  <a:tcPr marL="55572" marR="55572" marT="27786" marB="27786"/>
                </a:tc>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 </a:t>
                      </a:r>
                      <a:endParaRPr lang="en-US" sz="1200" b="0" i="0">
                        <a:solidFill>
                          <a:srgbClr val="000000"/>
                        </a:solidFill>
                        <a:effectLst/>
                        <a:latin typeface="Calibri" panose="020F0502020204030204" pitchFamily="34" charset="0"/>
                      </a:endParaRPr>
                    </a:p>
                  </a:txBody>
                  <a:tcPr marL="55572" marR="55572" marT="27786" marB="27786"/>
                </a:tc>
                <a:tc>
                  <a:txBody>
                    <a:bodyPr/>
                    <a:lstStyle/>
                    <a:p>
                      <a:pPr algn="l" rtl="0" fontAlgn="base"/>
                      <a:r>
                        <a:rPr lang="en-US" sz="1200">
                          <a:effectLst/>
                        </a:rPr>
                        <a:t>Contact Us </a:t>
                      </a:r>
                      <a:endParaRPr lang="en-US" sz="2200" b="0" i="0">
                        <a:effectLst/>
                      </a:endParaRPr>
                    </a:p>
                  </a:txBody>
                  <a:tcPr marL="55572" marR="55572" marT="27786" marB="27786"/>
                </a:tc>
                <a:extLst>
                  <a:ext uri="{0D108BD9-81ED-4DB2-BD59-A6C34878D82A}">
                    <a16:rowId xmlns:a16="http://schemas.microsoft.com/office/drawing/2014/main" val="4091422644"/>
                  </a:ext>
                </a:extLst>
              </a:tr>
            </a:tbl>
          </a:graphicData>
        </a:graphic>
      </p:graphicFrame>
      <p:sp>
        <p:nvSpPr>
          <p:cNvPr id="3" name="Slide Number Placeholder 2">
            <a:extLst>
              <a:ext uri="{FF2B5EF4-FFF2-40B4-BE49-F238E27FC236}">
                <a16:creationId xmlns:a16="http://schemas.microsoft.com/office/drawing/2014/main" id="{F36AF463-5A2B-4042-AF84-99C6E8C732E9}"/>
              </a:ext>
            </a:extLst>
          </p:cNvPr>
          <p:cNvSpPr>
            <a:spLocks noGrp="1"/>
          </p:cNvSpPr>
          <p:nvPr>
            <p:ph type="sldNum" sz="quarter" idx="12"/>
          </p:nvPr>
        </p:nvSpPr>
        <p:spPr/>
        <p:txBody>
          <a:bodyPr/>
          <a:lstStyle/>
          <a:p>
            <a:fld id="{D340FAF9-28DD-47EC-87B7-55736F0E79A1}" type="slidenum">
              <a:rPr lang="en-US" smtClean="0"/>
              <a:t>48</a:t>
            </a:fld>
            <a:endParaRPr lang="en-US"/>
          </a:p>
        </p:txBody>
      </p:sp>
    </p:spTree>
    <p:extLst>
      <p:ext uri="{BB962C8B-B14F-4D97-AF65-F5344CB8AC3E}">
        <p14:creationId xmlns:p14="http://schemas.microsoft.com/office/powerpoint/2010/main" val="44621546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F5700-B8FC-4BBB-9974-863A371E8F18}"/>
              </a:ext>
            </a:extLst>
          </p:cNvPr>
          <p:cNvSpPr>
            <a:spLocks noGrp="1"/>
          </p:cNvSpPr>
          <p:nvPr>
            <p:ph type="title"/>
          </p:nvPr>
        </p:nvSpPr>
        <p:spPr/>
        <p:txBody>
          <a:bodyPr/>
          <a:lstStyle/>
          <a:p>
            <a:r>
              <a:rPr lang="en-US"/>
              <a:t>Tasks</a:t>
            </a:r>
          </a:p>
        </p:txBody>
      </p:sp>
      <p:sp>
        <p:nvSpPr>
          <p:cNvPr id="3" name="Text Placeholder 2">
            <a:extLst>
              <a:ext uri="{FF2B5EF4-FFF2-40B4-BE49-F238E27FC236}">
                <a16:creationId xmlns:a16="http://schemas.microsoft.com/office/drawing/2014/main" id="{359718FD-B7AB-4BE4-8FB0-5C2237ABBD86}"/>
              </a:ext>
            </a:extLst>
          </p:cNvPr>
          <p:cNvSpPr>
            <a:spLocks noGrp="1"/>
          </p:cNvSpPr>
          <p:nvPr>
            <p:ph type="body" idx="1"/>
          </p:nvPr>
        </p:nvSpPr>
        <p:spPr/>
        <p:txBody>
          <a:bodyPr/>
          <a:lstStyle/>
          <a:p>
            <a:r>
              <a:rPr lang="en-US"/>
              <a:t>We wanted to have common tasks that would direct users to each main category. </a:t>
            </a:r>
          </a:p>
          <a:p>
            <a:r>
              <a:rPr lang="en-US"/>
              <a:t>We limited the list to 10 tasks, since users quickly learn the categories in tree testing. </a:t>
            </a:r>
          </a:p>
          <a:p>
            <a:r>
              <a:rPr lang="en-US"/>
              <a:t>We dug into past research to help us determine the user tasks.</a:t>
            </a:r>
          </a:p>
          <a:p>
            <a:r>
              <a:rPr lang="en-US"/>
              <a:t>Our teammates peer reviewed the tasks to make sure they portrayed common user needs. </a:t>
            </a:r>
          </a:p>
          <a:p>
            <a:r>
              <a:rPr lang="en-US"/>
              <a:t>We created 3 different versions of the prototype. The tasks were randomly organized in different orders to remove some bias in the task order.</a:t>
            </a:r>
          </a:p>
        </p:txBody>
      </p:sp>
      <p:sp>
        <p:nvSpPr>
          <p:cNvPr id="4" name="Slide Number Placeholder 3">
            <a:extLst>
              <a:ext uri="{FF2B5EF4-FFF2-40B4-BE49-F238E27FC236}">
                <a16:creationId xmlns:a16="http://schemas.microsoft.com/office/drawing/2014/main" id="{CCF3F180-3A73-40D4-AF41-A057FE17B8F8}"/>
              </a:ext>
            </a:extLst>
          </p:cNvPr>
          <p:cNvSpPr>
            <a:spLocks noGrp="1"/>
          </p:cNvSpPr>
          <p:nvPr>
            <p:ph type="sldNum" idx="12"/>
          </p:nvPr>
        </p:nvSpPr>
        <p:spPr/>
        <p:txBody>
          <a:bodyPr/>
          <a:lstStyle/>
          <a:p>
            <a:fld id="{00000000-1234-1234-1234-123412341234}" type="slidenum">
              <a:rPr lang="en-US" smtClean="0"/>
              <a:pPr/>
              <a:t>49</a:t>
            </a:fld>
            <a:endParaRPr lang="en-US"/>
          </a:p>
        </p:txBody>
      </p:sp>
    </p:spTree>
    <p:extLst>
      <p:ext uri="{BB962C8B-B14F-4D97-AF65-F5344CB8AC3E}">
        <p14:creationId xmlns:p14="http://schemas.microsoft.com/office/powerpoint/2010/main" val="42403829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prstGeom prst="rect">
            <a:avLst/>
          </a:prstGeom>
        </p:spPr>
        <p:txBody>
          <a:bodyPr spcFirstLastPara="1" wrap="square" lIns="121900" tIns="121900" rIns="121900" bIns="121900" anchor="t" anchorCtr="0">
            <a:noAutofit/>
          </a:bodyPr>
          <a:lstStyle/>
          <a:p>
            <a:r>
              <a:rPr lang="en-US">
                <a:latin typeface="Merriweather"/>
                <a:ea typeface="Merriweather"/>
                <a:cs typeface="Merriweather"/>
                <a:sym typeface="Merriweather"/>
              </a:rPr>
              <a:t>ONRR.gov vision</a:t>
            </a:r>
            <a:endParaRPr>
              <a:latin typeface="Merriweather"/>
              <a:ea typeface="Merriweather"/>
              <a:cs typeface="Merriweather"/>
              <a:sym typeface="Merriweather"/>
            </a:endParaRPr>
          </a:p>
        </p:txBody>
      </p:sp>
      <p:sp>
        <p:nvSpPr>
          <p:cNvPr id="85" name="Google Shape;85;p18"/>
          <p:cNvSpPr txBox="1">
            <a:spLocks noGrp="1"/>
          </p:cNvSpPr>
          <p:nvPr>
            <p:ph type="body" idx="1"/>
          </p:nvPr>
        </p:nvSpPr>
        <p:spPr>
          <a:prstGeom prst="rect">
            <a:avLst/>
          </a:prstGeom>
        </p:spPr>
        <p:txBody>
          <a:bodyPr spcFirstLastPara="1" wrap="square" lIns="121900" tIns="121900" rIns="121900" bIns="121900" anchor="t" anchorCtr="0">
            <a:noAutofit/>
          </a:bodyPr>
          <a:lstStyle/>
          <a:p>
            <a:pPr marL="152396" indent="0">
              <a:buNone/>
            </a:pPr>
            <a:r>
              <a:rPr lang="en-US"/>
              <a:t>We communicate the role of the Office of Natural Resources Revenue. We deliver trusted and easy to use information and customer service. This enables companies who lease federal and Indian lands to accurately report production and pay revenue due.</a:t>
            </a:r>
          </a:p>
          <a:p>
            <a:pPr marL="152396" indent="0">
              <a:buNone/>
            </a:pPr>
            <a:br>
              <a:rPr lang="en-US"/>
            </a:br>
            <a:br>
              <a:rPr lang="en-US"/>
            </a:br>
            <a:endParaRPr sz="1867">
              <a:latin typeface="Verdana"/>
              <a:ea typeface="Verdana"/>
              <a:cs typeface="Verdana"/>
              <a:sym typeface="Verdana"/>
            </a:endParaRPr>
          </a:p>
        </p:txBody>
      </p:sp>
      <p:sp>
        <p:nvSpPr>
          <p:cNvPr id="2" name="Slide Number Placeholder 1">
            <a:extLst>
              <a:ext uri="{FF2B5EF4-FFF2-40B4-BE49-F238E27FC236}">
                <a16:creationId xmlns:a16="http://schemas.microsoft.com/office/drawing/2014/main" id="{E342BC11-A6C5-4086-B544-8CFD6B1F791D}"/>
              </a:ext>
            </a:extLst>
          </p:cNvPr>
          <p:cNvSpPr>
            <a:spLocks noGrp="1"/>
          </p:cNvSpPr>
          <p:nvPr>
            <p:ph type="sldNum" idx="12"/>
          </p:nvPr>
        </p:nvSpPr>
        <p:spPr/>
        <p:txBody>
          <a:bodyPr/>
          <a:lstStyle/>
          <a:p>
            <a:fld id="{00000000-1234-1234-1234-123412341234}" type="slidenum">
              <a:rPr lang="en-US" smtClean="0"/>
              <a:pPr/>
              <a:t>5</a:t>
            </a:fld>
            <a:endParaRPr lang="en-US"/>
          </a:p>
        </p:txBody>
      </p:sp>
    </p:spTree>
    <p:extLst>
      <p:ext uri="{BB962C8B-B14F-4D97-AF65-F5344CB8AC3E}">
        <p14:creationId xmlns:p14="http://schemas.microsoft.com/office/powerpoint/2010/main" val="48254494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DC56B-5897-4E85-A7C4-055D13D37B58}"/>
              </a:ext>
            </a:extLst>
          </p:cNvPr>
          <p:cNvSpPr>
            <a:spLocks noGrp="1"/>
          </p:cNvSpPr>
          <p:nvPr>
            <p:ph type="title"/>
          </p:nvPr>
        </p:nvSpPr>
        <p:spPr/>
        <p:txBody>
          <a:bodyPr/>
          <a:lstStyle/>
          <a:p>
            <a:r>
              <a:rPr lang="en-US"/>
              <a:t>Conducting the tree test</a:t>
            </a:r>
          </a:p>
        </p:txBody>
      </p:sp>
      <p:sp>
        <p:nvSpPr>
          <p:cNvPr id="3" name="Text Placeholder 2">
            <a:extLst>
              <a:ext uri="{FF2B5EF4-FFF2-40B4-BE49-F238E27FC236}">
                <a16:creationId xmlns:a16="http://schemas.microsoft.com/office/drawing/2014/main" id="{24D2173B-F24F-44FC-A4E8-63AFC9C00F74}"/>
              </a:ext>
            </a:extLst>
          </p:cNvPr>
          <p:cNvSpPr>
            <a:spLocks noGrp="1"/>
          </p:cNvSpPr>
          <p:nvPr>
            <p:ph type="body" idx="1"/>
          </p:nvPr>
        </p:nvSpPr>
        <p:spPr/>
        <p:txBody>
          <a:bodyPr/>
          <a:lstStyle/>
          <a:p>
            <a:r>
              <a:rPr lang="en-US"/>
              <a:t>We scheduled 30-minute moderated interview sessions with 11 participants (4 external and 7 internal). </a:t>
            </a:r>
          </a:p>
          <a:p>
            <a:r>
              <a:rPr lang="en-US"/>
              <a:t>We had one moderator and tried to have two notetakers per session, since this was a new way of doing user research for our team. </a:t>
            </a:r>
          </a:p>
          <a:p>
            <a:r>
              <a:rPr lang="en-US"/>
              <a:t>We had participants work through all tasks and talk through their category decisions.</a:t>
            </a:r>
          </a:p>
        </p:txBody>
      </p:sp>
      <p:sp>
        <p:nvSpPr>
          <p:cNvPr id="4" name="Slide Number Placeholder 3">
            <a:extLst>
              <a:ext uri="{FF2B5EF4-FFF2-40B4-BE49-F238E27FC236}">
                <a16:creationId xmlns:a16="http://schemas.microsoft.com/office/drawing/2014/main" id="{6CC06A7A-8E2D-4A16-B2B1-5EE3E4E48008}"/>
              </a:ext>
            </a:extLst>
          </p:cNvPr>
          <p:cNvSpPr>
            <a:spLocks noGrp="1"/>
          </p:cNvSpPr>
          <p:nvPr>
            <p:ph type="sldNum" idx="12"/>
          </p:nvPr>
        </p:nvSpPr>
        <p:spPr/>
        <p:txBody>
          <a:bodyPr/>
          <a:lstStyle/>
          <a:p>
            <a:fld id="{00000000-1234-1234-1234-123412341234}" type="slidenum">
              <a:rPr lang="en-US" smtClean="0"/>
              <a:pPr/>
              <a:t>50</a:t>
            </a:fld>
            <a:endParaRPr lang="en-US"/>
          </a:p>
        </p:txBody>
      </p:sp>
    </p:spTree>
    <p:extLst>
      <p:ext uri="{BB962C8B-B14F-4D97-AF65-F5344CB8AC3E}">
        <p14:creationId xmlns:p14="http://schemas.microsoft.com/office/powerpoint/2010/main" val="211407093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DC56B-5897-4E85-A7C4-055D13D37B58}"/>
              </a:ext>
            </a:extLst>
          </p:cNvPr>
          <p:cNvSpPr>
            <a:spLocks noGrp="1"/>
          </p:cNvSpPr>
          <p:nvPr>
            <p:ph type="title"/>
          </p:nvPr>
        </p:nvSpPr>
        <p:spPr/>
        <p:txBody>
          <a:bodyPr/>
          <a:lstStyle/>
          <a:p>
            <a:r>
              <a:rPr lang="en-US"/>
              <a:t>Notetaking</a:t>
            </a:r>
          </a:p>
        </p:txBody>
      </p:sp>
      <p:sp>
        <p:nvSpPr>
          <p:cNvPr id="3" name="Text Placeholder 2">
            <a:extLst>
              <a:ext uri="{FF2B5EF4-FFF2-40B4-BE49-F238E27FC236}">
                <a16:creationId xmlns:a16="http://schemas.microsoft.com/office/drawing/2014/main" id="{24D2173B-F24F-44FC-A4E8-63AFC9C00F74}"/>
              </a:ext>
            </a:extLst>
          </p:cNvPr>
          <p:cNvSpPr>
            <a:spLocks noGrp="1"/>
          </p:cNvSpPr>
          <p:nvPr>
            <p:ph type="body" idx="1"/>
          </p:nvPr>
        </p:nvSpPr>
        <p:spPr/>
        <p:txBody>
          <a:bodyPr/>
          <a:lstStyle/>
          <a:p>
            <a:r>
              <a:rPr lang="en-US"/>
              <a:t>We started by recording categories in a spreadsheet, but found it difficult to work quickly.</a:t>
            </a:r>
          </a:p>
          <a:p>
            <a:r>
              <a:rPr lang="en-US"/>
              <a:t>We pivoted and switched to taking notes in a document. </a:t>
            </a:r>
          </a:p>
          <a:p>
            <a:r>
              <a:rPr lang="en-US"/>
              <a:t>Then we consolidated findings across participants in a spreadsheet.</a:t>
            </a:r>
            <a:br>
              <a:rPr lang="en-US"/>
            </a:br>
            <a:endParaRPr lang="en-US"/>
          </a:p>
        </p:txBody>
      </p:sp>
      <p:sp>
        <p:nvSpPr>
          <p:cNvPr id="6" name="TextBox 5">
            <a:extLst>
              <a:ext uri="{FF2B5EF4-FFF2-40B4-BE49-F238E27FC236}">
                <a16:creationId xmlns:a16="http://schemas.microsoft.com/office/drawing/2014/main" id="{5129FED6-6BA1-471A-AEA6-6980E65FAB10}"/>
              </a:ext>
            </a:extLst>
          </p:cNvPr>
          <p:cNvSpPr txBox="1"/>
          <p:nvPr/>
        </p:nvSpPr>
        <p:spPr>
          <a:xfrm>
            <a:off x="319452" y="3085007"/>
            <a:ext cx="2121093" cy="369332"/>
          </a:xfrm>
          <a:prstGeom prst="rect">
            <a:avLst/>
          </a:prstGeom>
          <a:noFill/>
        </p:spPr>
        <p:txBody>
          <a:bodyPr wrap="none" rtlCol="0">
            <a:spAutoFit/>
          </a:bodyPr>
          <a:lstStyle/>
          <a:p>
            <a:r>
              <a:rPr lang="en-US"/>
              <a:t>Spreadsheet notes</a:t>
            </a:r>
          </a:p>
        </p:txBody>
      </p:sp>
      <p:pic>
        <p:nvPicPr>
          <p:cNvPr id="4" name="Picture 2" descr="User interview notes in a spreadsheet">
            <a:extLst>
              <a:ext uri="{FF2B5EF4-FFF2-40B4-BE49-F238E27FC236}">
                <a16:creationId xmlns:a16="http://schemas.microsoft.com/office/drawing/2014/main" id="{8BCE606D-ED63-408D-A227-C2D11FE315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5600" y="3588327"/>
            <a:ext cx="4977254" cy="326967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69B40927-5473-4840-A405-12795ED99211}"/>
              </a:ext>
            </a:extLst>
          </p:cNvPr>
          <p:cNvSpPr txBox="1"/>
          <p:nvPr/>
        </p:nvSpPr>
        <p:spPr>
          <a:xfrm>
            <a:off x="5681298" y="3059668"/>
            <a:ext cx="1864613" cy="369332"/>
          </a:xfrm>
          <a:prstGeom prst="rect">
            <a:avLst/>
          </a:prstGeom>
          <a:noFill/>
        </p:spPr>
        <p:txBody>
          <a:bodyPr wrap="none" rtlCol="0">
            <a:spAutoFit/>
          </a:bodyPr>
          <a:lstStyle/>
          <a:p>
            <a:r>
              <a:rPr lang="en-US"/>
              <a:t>Document notes</a:t>
            </a:r>
          </a:p>
        </p:txBody>
      </p:sp>
      <p:pic>
        <p:nvPicPr>
          <p:cNvPr id="5" name="Picture 2" descr="User interview notes in a word document">
            <a:extLst>
              <a:ext uri="{FF2B5EF4-FFF2-40B4-BE49-F238E27FC236}">
                <a16:creationId xmlns:a16="http://schemas.microsoft.com/office/drawing/2014/main" id="{45074412-F2A2-41D5-AC11-0982604115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81298" y="3596283"/>
            <a:ext cx="6191250" cy="2495550"/>
          </a:xfrm>
          <a:prstGeom prst="rect">
            <a:avLst/>
          </a:prstGeom>
          <a:noFill/>
          <a:extLst>
            <a:ext uri="{909E8E84-426E-40DD-AFC4-6F175D3DCCD1}">
              <a14:hiddenFill xmlns:a14="http://schemas.microsoft.com/office/drawing/2010/main">
                <a:solidFill>
                  <a:srgbClr val="FFFFFF"/>
                </a:solidFill>
              </a14:hiddenFill>
            </a:ext>
          </a:extLst>
        </p:spPr>
      </p:pic>
      <p:sp>
        <p:nvSpPr>
          <p:cNvPr id="8" name="Slide Number Placeholder 7">
            <a:extLst>
              <a:ext uri="{FF2B5EF4-FFF2-40B4-BE49-F238E27FC236}">
                <a16:creationId xmlns:a16="http://schemas.microsoft.com/office/drawing/2014/main" id="{026A9793-B17F-4BBA-9F64-B9AF08836418}"/>
              </a:ext>
            </a:extLst>
          </p:cNvPr>
          <p:cNvSpPr>
            <a:spLocks noGrp="1"/>
          </p:cNvSpPr>
          <p:nvPr>
            <p:ph type="sldNum" idx="12"/>
          </p:nvPr>
        </p:nvSpPr>
        <p:spPr/>
        <p:txBody>
          <a:bodyPr/>
          <a:lstStyle/>
          <a:p>
            <a:fld id="{00000000-1234-1234-1234-123412341234}" type="slidenum">
              <a:rPr lang="en-US" smtClean="0"/>
              <a:pPr/>
              <a:t>51</a:t>
            </a:fld>
            <a:endParaRPr lang="en-US"/>
          </a:p>
        </p:txBody>
      </p:sp>
    </p:spTree>
    <p:extLst>
      <p:ext uri="{BB962C8B-B14F-4D97-AF65-F5344CB8AC3E}">
        <p14:creationId xmlns:p14="http://schemas.microsoft.com/office/powerpoint/2010/main" val="23713258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Shape 1526"/>
        <p:cNvGrpSpPr/>
        <p:nvPr/>
      </p:nvGrpSpPr>
      <p:grpSpPr>
        <a:xfrm>
          <a:off x="0" y="0"/>
          <a:ext cx="0" cy="0"/>
          <a:chOff x="0" y="0"/>
          <a:chExt cx="0" cy="0"/>
        </a:xfrm>
      </p:grpSpPr>
      <p:pic>
        <p:nvPicPr>
          <p:cNvPr id="1527" name="Google Shape;1527;p179">
            <a:extLst>
              <a:ext uri="{C183D7F6-B498-43B3-948B-1728B52AA6E4}">
                <adec:decorative xmlns:adec="http://schemas.microsoft.com/office/drawing/2017/decorative" val="1"/>
              </a:ext>
            </a:extLst>
          </p:cNvPr>
          <p:cNvPicPr preferRelativeResize="0"/>
          <p:nvPr/>
        </p:nvPicPr>
        <p:blipFill rotWithShape="1">
          <a:blip r:embed="rId3">
            <a:alphaModFix amt="24000"/>
          </a:blip>
          <a:srcRect t="12501" b="12501"/>
          <a:stretch/>
        </p:blipFill>
        <p:spPr>
          <a:xfrm>
            <a:off x="1" y="1"/>
            <a:ext cx="12192001" cy="6857999"/>
          </a:xfrm>
          <a:prstGeom prst="rect">
            <a:avLst/>
          </a:prstGeom>
          <a:noFill/>
          <a:ln>
            <a:noFill/>
          </a:ln>
        </p:spPr>
      </p:pic>
      <p:sp>
        <p:nvSpPr>
          <p:cNvPr id="3" name="Title 2" descr="Tree testing analysis">
            <a:extLst>
              <a:ext uri="{FF2B5EF4-FFF2-40B4-BE49-F238E27FC236}">
                <a16:creationId xmlns:a16="http://schemas.microsoft.com/office/drawing/2014/main" id="{082D55BC-633A-4943-9D3E-87C64A2E149F}"/>
              </a:ext>
            </a:extLst>
          </p:cNvPr>
          <p:cNvSpPr>
            <a:spLocks noGrp="1"/>
          </p:cNvSpPr>
          <p:nvPr>
            <p:ph type="title"/>
          </p:nvPr>
        </p:nvSpPr>
        <p:spPr>
          <a:solidFill>
            <a:schemeClr val="bg1"/>
          </a:solidFill>
        </p:spPr>
        <p:txBody>
          <a:bodyPr/>
          <a:lstStyle/>
          <a:p>
            <a:r>
              <a:rPr lang="en-US"/>
              <a:t>Tree testing analysis</a:t>
            </a:r>
          </a:p>
        </p:txBody>
      </p:sp>
      <p:sp>
        <p:nvSpPr>
          <p:cNvPr id="2" name="Slide Number Placeholder 1">
            <a:extLst>
              <a:ext uri="{FF2B5EF4-FFF2-40B4-BE49-F238E27FC236}">
                <a16:creationId xmlns:a16="http://schemas.microsoft.com/office/drawing/2014/main" id="{6FD247AA-394F-4A31-BB7A-184B61F6AA4E}"/>
              </a:ext>
            </a:extLst>
          </p:cNvPr>
          <p:cNvSpPr>
            <a:spLocks noGrp="1"/>
          </p:cNvSpPr>
          <p:nvPr>
            <p:ph type="sldNum" idx="12"/>
          </p:nvPr>
        </p:nvSpPr>
        <p:spPr/>
        <p:txBody>
          <a:bodyPr/>
          <a:lstStyle/>
          <a:p>
            <a:fld id="{00000000-1234-1234-1234-123412341234}" type="slidenum">
              <a:rPr lang="en-US" smtClean="0"/>
              <a:pPr/>
              <a:t>52</a:t>
            </a:fld>
            <a:endParaRPr lang="en-U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A0FBE-812C-4868-A629-93577386EA6F}"/>
              </a:ext>
            </a:extLst>
          </p:cNvPr>
          <p:cNvSpPr>
            <a:spLocks noGrp="1"/>
          </p:cNvSpPr>
          <p:nvPr>
            <p:ph type="title"/>
          </p:nvPr>
        </p:nvSpPr>
        <p:spPr/>
        <p:txBody>
          <a:bodyPr/>
          <a:lstStyle/>
          <a:p>
            <a:r>
              <a:rPr lang="en-US" b="1"/>
              <a:t>Sankey diagrams</a:t>
            </a:r>
            <a:endParaRPr lang="en-US"/>
          </a:p>
        </p:txBody>
      </p:sp>
      <p:sp>
        <p:nvSpPr>
          <p:cNvPr id="3" name="Text Placeholder 2">
            <a:extLst>
              <a:ext uri="{FF2B5EF4-FFF2-40B4-BE49-F238E27FC236}">
                <a16:creationId xmlns:a16="http://schemas.microsoft.com/office/drawing/2014/main" id="{6FB4B891-7DD3-4492-8BEC-8D68FEDCDF55}"/>
              </a:ext>
            </a:extLst>
          </p:cNvPr>
          <p:cNvSpPr>
            <a:spLocks noGrp="1"/>
          </p:cNvSpPr>
          <p:nvPr>
            <p:ph type="body" idx="1"/>
          </p:nvPr>
        </p:nvSpPr>
        <p:spPr/>
        <p:txBody>
          <a:bodyPr/>
          <a:lstStyle/>
          <a:p>
            <a:r>
              <a:rPr lang="en-US"/>
              <a:t>After summarizing the findings, we used Sankey diagrams to show how users navigated the tree. </a:t>
            </a:r>
          </a:p>
          <a:p>
            <a:r>
              <a:rPr lang="en-US"/>
              <a:t>The visualizations illustrate which tasks were straightforward and which ones were confusing. </a:t>
            </a:r>
          </a:p>
        </p:txBody>
      </p:sp>
      <p:sp>
        <p:nvSpPr>
          <p:cNvPr id="4" name="Slide Number Placeholder 3">
            <a:extLst>
              <a:ext uri="{FF2B5EF4-FFF2-40B4-BE49-F238E27FC236}">
                <a16:creationId xmlns:a16="http://schemas.microsoft.com/office/drawing/2014/main" id="{7457A935-F3A2-453E-A514-7C5CE1A57D5E}"/>
              </a:ext>
            </a:extLst>
          </p:cNvPr>
          <p:cNvSpPr>
            <a:spLocks noGrp="1"/>
          </p:cNvSpPr>
          <p:nvPr>
            <p:ph type="sldNum" idx="12"/>
          </p:nvPr>
        </p:nvSpPr>
        <p:spPr/>
        <p:txBody>
          <a:bodyPr/>
          <a:lstStyle/>
          <a:p>
            <a:fld id="{00000000-1234-1234-1234-123412341234}" type="slidenum">
              <a:rPr lang="en-US" smtClean="0"/>
              <a:pPr/>
              <a:t>53</a:t>
            </a:fld>
            <a:endParaRPr lang="en-US"/>
          </a:p>
        </p:txBody>
      </p:sp>
    </p:spTree>
    <p:extLst>
      <p:ext uri="{BB962C8B-B14F-4D97-AF65-F5344CB8AC3E}">
        <p14:creationId xmlns:p14="http://schemas.microsoft.com/office/powerpoint/2010/main" val="109637662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A0FBE-812C-4868-A629-93577386EA6F}"/>
              </a:ext>
            </a:extLst>
          </p:cNvPr>
          <p:cNvSpPr>
            <a:spLocks noGrp="1"/>
          </p:cNvSpPr>
          <p:nvPr>
            <p:ph type="title"/>
          </p:nvPr>
        </p:nvSpPr>
        <p:spPr/>
        <p:txBody>
          <a:bodyPr/>
          <a:lstStyle/>
          <a:p>
            <a:r>
              <a:rPr lang="en-US" b="1"/>
              <a:t>Clear tasks</a:t>
            </a:r>
            <a:endParaRPr lang="en-US"/>
          </a:p>
        </p:txBody>
      </p:sp>
      <p:sp>
        <p:nvSpPr>
          <p:cNvPr id="3" name="Text Placeholder 2">
            <a:extLst>
              <a:ext uri="{FF2B5EF4-FFF2-40B4-BE49-F238E27FC236}">
                <a16:creationId xmlns:a16="http://schemas.microsoft.com/office/drawing/2014/main" id="{6FB4B891-7DD3-4492-8BEC-8D68FEDCDF55}"/>
              </a:ext>
            </a:extLst>
          </p:cNvPr>
          <p:cNvSpPr>
            <a:spLocks noGrp="1"/>
          </p:cNvSpPr>
          <p:nvPr>
            <p:ph type="body" idx="1"/>
          </p:nvPr>
        </p:nvSpPr>
        <p:spPr/>
        <p:txBody>
          <a:bodyPr/>
          <a:lstStyle/>
          <a:p>
            <a:r>
              <a:rPr lang="en-US"/>
              <a:t>We had several tasks that made us feel confident that we had the right structure in place. </a:t>
            </a:r>
          </a:p>
          <a:p>
            <a:r>
              <a:rPr lang="en-US"/>
              <a:t>The diagram below illustrates how all participants agreed on where to report production.</a:t>
            </a:r>
            <a:br>
              <a:rPr lang="en-US"/>
            </a:br>
            <a:endParaRPr lang="en-US"/>
          </a:p>
        </p:txBody>
      </p:sp>
      <p:pic>
        <p:nvPicPr>
          <p:cNvPr id="9218" name="Picture 2" descr="Sankey diagram of user task 3">
            <a:extLst>
              <a:ext uri="{FF2B5EF4-FFF2-40B4-BE49-F238E27FC236}">
                <a16:creationId xmlns:a16="http://schemas.microsoft.com/office/drawing/2014/main" id="{44D81AB4-C078-426D-8A6D-8E7D253183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76575" y="3429000"/>
            <a:ext cx="6191250" cy="3343275"/>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DD8A1C9B-8EC2-4F2D-AE52-232EAA11AF51}"/>
              </a:ext>
            </a:extLst>
          </p:cNvPr>
          <p:cNvSpPr>
            <a:spLocks noGrp="1"/>
          </p:cNvSpPr>
          <p:nvPr>
            <p:ph type="sldNum" idx="12"/>
          </p:nvPr>
        </p:nvSpPr>
        <p:spPr/>
        <p:txBody>
          <a:bodyPr/>
          <a:lstStyle/>
          <a:p>
            <a:fld id="{00000000-1234-1234-1234-123412341234}" type="slidenum">
              <a:rPr lang="en-US" smtClean="0"/>
              <a:pPr/>
              <a:t>54</a:t>
            </a:fld>
            <a:endParaRPr lang="en-US"/>
          </a:p>
        </p:txBody>
      </p:sp>
    </p:spTree>
    <p:extLst>
      <p:ext uri="{BB962C8B-B14F-4D97-AF65-F5344CB8AC3E}">
        <p14:creationId xmlns:p14="http://schemas.microsoft.com/office/powerpoint/2010/main" val="414883013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85079-39D1-4345-8328-11E1292A63E4}"/>
              </a:ext>
            </a:extLst>
          </p:cNvPr>
          <p:cNvSpPr>
            <a:spLocks noGrp="1"/>
          </p:cNvSpPr>
          <p:nvPr>
            <p:ph type="title"/>
          </p:nvPr>
        </p:nvSpPr>
        <p:spPr/>
        <p:txBody>
          <a:bodyPr/>
          <a:lstStyle/>
          <a:p>
            <a:r>
              <a:rPr lang="en-US"/>
              <a:t>Divergent task example</a:t>
            </a:r>
          </a:p>
        </p:txBody>
      </p:sp>
      <p:sp>
        <p:nvSpPr>
          <p:cNvPr id="3" name="Text Placeholder 2">
            <a:extLst>
              <a:ext uri="{FF2B5EF4-FFF2-40B4-BE49-F238E27FC236}">
                <a16:creationId xmlns:a16="http://schemas.microsoft.com/office/drawing/2014/main" id="{418C2222-4282-4F0D-9322-DEAAEF4873BD}"/>
              </a:ext>
            </a:extLst>
          </p:cNvPr>
          <p:cNvSpPr>
            <a:spLocks noGrp="1"/>
          </p:cNvSpPr>
          <p:nvPr>
            <p:ph type="body" idx="1"/>
          </p:nvPr>
        </p:nvSpPr>
        <p:spPr/>
        <p:txBody>
          <a:bodyPr/>
          <a:lstStyle/>
          <a:p>
            <a:r>
              <a:rPr lang="en-US"/>
              <a:t>The diagram below shows that participants looked for setting up a new team member. They went to the Getting Started category or Reporting Resources main category. The responses further diverged within the subcategories. Some participants were looking for a specific form and some thought it would be in Getting Started. </a:t>
            </a:r>
          </a:p>
          <a:p>
            <a:r>
              <a:rPr lang="en-US"/>
              <a:t>Our solution to this and similar issues will be to include the needed resource in more than one category.</a:t>
            </a:r>
          </a:p>
        </p:txBody>
      </p:sp>
      <p:pic>
        <p:nvPicPr>
          <p:cNvPr id="10242" name="Picture 2" descr="Sankey diagram of user task 7">
            <a:extLst>
              <a:ext uri="{FF2B5EF4-FFF2-40B4-BE49-F238E27FC236}">
                <a16:creationId xmlns:a16="http://schemas.microsoft.com/office/drawing/2014/main" id="{C903BBE6-913E-462F-99EF-C36561C6B1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92585" y="3238500"/>
            <a:ext cx="6191250" cy="3619500"/>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CF08BCCC-D33C-474A-A3C1-737B3482BF2A}"/>
              </a:ext>
            </a:extLst>
          </p:cNvPr>
          <p:cNvSpPr>
            <a:spLocks noGrp="1"/>
          </p:cNvSpPr>
          <p:nvPr>
            <p:ph type="sldNum" idx="12"/>
          </p:nvPr>
        </p:nvSpPr>
        <p:spPr/>
        <p:txBody>
          <a:bodyPr/>
          <a:lstStyle/>
          <a:p>
            <a:fld id="{00000000-1234-1234-1234-123412341234}" type="slidenum">
              <a:rPr lang="en-US" smtClean="0"/>
              <a:pPr/>
              <a:t>55</a:t>
            </a:fld>
            <a:endParaRPr lang="en-US"/>
          </a:p>
        </p:txBody>
      </p:sp>
    </p:spTree>
    <p:extLst>
      <p:ext uri="{BB962C8B-B14F-4D97-AF65-F5344CB8AC3E}">
        <p14:creationId xmlns:p14="http://schemas.microsoft.com/office/powerpoint/2010/main" val="127309222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098AD-AE27-4072-AD3B-BC7ABAA95EE9}"/>
              </a:ext>
            </a:extLst>
          </p:cNvPr>
          <p:cNvSpPr>
            <a:spLocks noGrp="1"/>
          </p:cNvSpPr>
          <p:nvPr>
            <p:ph type="title"/>
          </p:nvPr>
        </p:nvSpPr>
        <p:spPr/>
        <p:txBody>
          <a:bodyPr vert="horz" lIns="91440" tIns="45720" rIns="91440" bIns="45720" rtlCol="0" anchor="ctr">
            <a:normAutofit/>
          </a:bodyPr>
          <a:lstStyle/>
          <a:p>
            <a:r>
              <a:rPr lang="en-US" kern="1200">
                <a:solidFill>
                  <a:schemeClr val="tx1"/>
                </a:solidFill>
                <a:latin typeface="+mj-lt"/>
                <a:ea typeface="+mj-ea"/>
                <a:cs typeface="+mj-cs"/>
              </a:rPr>
              <a:t>Proposed structure after tree testing</a:t>
            </a:r>
          </a:p>
        </p:txBody>
      </p:sp>
      <p:graphicFrame>
        <p:nvGraphicFramePr>
          <p:cNvPr id="6" name="Table 5" descr="Categories in the top row with cards in each category below.">
            <a:extLst>
              <a:ext uri="{FF2B5EF4-FFF2-40B4-BE49-F238E27FC236}">
                <a16:creationId xmlns:a16="http://schemas.microsoft.com/office/drawing/2014/main" id="{8CC7A3C4-2C9C-425A-8D6C-068E9AD2C716}"/>
              </a:ext>
            </a:extLst>
          </p:cNvPr>
          <p:cNvGraphicFramePr>
            <a:graphicFrameLocks noGrp="1"/>
          </p:cNvGraphicFramePr>
          <p:nvPr>
            <p:extLst>
              <p:ext uri="{D42A27DB-BD31-4B8C-83A1-F6EECF244321}">
                <p14:modId xmlns:p14="http://schemas.microsoft.com/office/powerpoint/2010/main" val="3658548557"/>
              </p:ext>
            </p:extLst>
          </p:nvPr>
        </p:nvGraphicFramePr>
        <p:xfrm>
          <a:off x="672830" y="1760509"/>
          <a:ext cx="11172806" cy="3187464"/>
        </p:xfrm>
        <a:graphic>
          <a:graphicData uri="http://schemas.openxmlformats.org/drawingml/2006/table">
            <a:tbl>
              <a:tblPr firstRow="1">
                <a:tableStyleId>{0E3FDE45-AF77-4B5C-9715-49D594BDF05E}</a:tableStyleId>
              </a:tblPr>
              <a:tblGrid>
                <a:gridCol w="1338874">
                  <a:extLst>
                    <a:ext uri="{9D8B030D-6E8A-4147-A177-3AD203B41FA5}">
                      <a16:colId xmlns:a16="http://schemas.microsoft.com/office/drawing/2014/main" val="3797431783"/>
                    </a:ext>
                  </a:extLst>
                </a:gridCol>
                <a:gridCol w="2407194">
                  <a:extLst>
                    <a:ext uri="{9D8B030D-6E8A-4147-A177-3AD203B41FA5}">
                      <a16:colId xmlns:a16="http://schemas.microsoft.com/office/drawing/2014/main" val="2137848270"/>
                    </a:ext>
                  </a:extLst>
                </a:gridCol>
                <a:gridCol w="2387038">
                  <a:extLst>
                    <a:ext uri="{9D8B030D-6E8A-4147-A177-3AD203B41FA5}">
                      <a16:colId xmlns:a16="http://schemas.microsoft.com/office/drawing/2014/main" val="3898626155"/>
                    </a:ext>
                  </a:extLst>
                </a:gridCol>
                <a:gridCol w="696089">
                  <a:extLst>
                    <a:ext uri="{9D8B030D-6E8A-4147-A177-3AD203B41FA5}">
                      <a16:colId xmlns:a16="http://schemas.microsoft.com/office/drawing/2014/main" val="71210228"/>
                    </a:ext>
                  </a:extLst>
                </a:gridCol>
                <a:gridCol w="1200015">
                  <a:extLst>
                    <a:ext uri="{9D8B030D-6E8A-4147-A177-3AD203B41FA5}">
                      <a16:colId xmlns:a16="http://schemas.microsoft.com/office/drawing/2014/main" val="2555849456"/>
                    </a:ext>
                  </a:extLst>
                </a:gridCol>
                <a:gridCol w="1821873">
                  <a:extLst>
                    <a:ext uri="{9D8B030D-6E8A-4147-A177-3AD203B41FA5}">
                      <a16:colId xmlns:a16="http://schemas.microsoft.com/office/drawing/2014/main" val="3375677625"/>
                    </a:ext>
                  </a:extLst>
                </a:gridCol>
                <a:gridCol w="1321723">
                  <a:extLst>
                    <a:ext uri="{9D8B030D-6E8A-4147-A177-3AD203B41FA5}">
                      <a16:colId xmlns:a16="http://schemas.microsoft.com/office/drawing/2014/main" val="3609482457"/>
                    </a:ext>
                  </a:extLst>
                </a:gridCol>
              </a:tblGrid>
              <a:tr h="503733">
                <a:tc>
                  <a:txBody>
                    <a:bodyPr/>
                    <a:lstStyle/>
                    <a:p>
                      <a:pPr algn="l" fontAlgn="b">
                        <a:spcBef>
                          <a:spcPts val="0"/>
                        </a:spcBef>
                        <a:spcAft>
                          <a:spcPts val="0"/>
                        </a:spcAft>
                      </a:pPr>
                      <a:r>
                        <a:rPr lang="en-US" sz="1500" u="none" strike="noStrike">
                          <a:effectLst/>
                        </a:rPr>
                        <a:t>Getting Started</a:t>
                      </a:r>
                      <a:endParaRPr lang="en-US" sz="2400" b="1" i="0" u="none" strike="noStrike">
                        <a:effectLst/>
                        <a:latin typeface="+mj-lt"/>
                      </a:endParaRPr>
                    </a:p>
                  </a:txBody>
                  <a:tcPr marL="10115" marR="10115" marT="10115" marB="0"/>
                </a:tc>
                <a:tc>
                  <a:txBody>
                    <a:bodyPr/>
                    <a:lstStyle/>
                    <a:p>
                      <a:pPr algn="l" fontAlgn="b">
                        <a:spcBef>
                          <a:spcPts val="0"/>
                        </a:spcBef>
                        <a:spcAft>
                          <a:spcPts val="0"/>
                        </a:spcAft>
                      </a:pPr>
                      <a:r>
                        <a:rPr lang="en-US" sz="1500" u="none" strike="noStrike">
                          <a:effectLst/>
                        </a:rPr>
                        <a:t>Reporting</a:t>
                      </a:r>
                      <a:endParaRPr lang="en-US" sz="2400" b="1" i="0" u="none" strike="noStrike">
                        <a:effectLst/>
                        <a:latin typeface="+mj-lt"/>
                      </a:endParaRPr>
                    </a:p>
                  </a:txBody>
                  <a:tcPr marL="10115" marR="10115" marT="10115" marB="0"/>
                </a:tc>
                <a:tc>
                  <a:txBody>
                    <a:bodyPr/>
                    <a:lstStyle/>
                    <a:p>
                      <a:pPr algn="l" fontAlgn="b">
                        <a:spcBef>
                          <a:spcPts val="0"/>
                        </a:spcBef>
                        <a:spcAft>
                          <a:spcPts val="0"/>
                        </a:spcAft>
                      </a:pPr>
                      <a:r>
                        <a:rPr lang="en-US" sz="1500" u="none" strike="noStrike">
                          <a:effectLst/>
                        </a:rPr>
                        <a:t>Guidance &amp; Regulations?</a:t>
                      </a:r>
                      <a:endParaRPr lang="en-US" sz="2400" b="1" i="0" u="none" strike="noStrike">
                        <a:effectLst/>
                        <a:latin typeface="+mj-lt"/>
                      </a:endParaRPr>
                    </a:p>
                  </a:txBody>
                  <a:tcPr marL="10115" marR="10115" marT="10115" marB="0"/>
                </a:tc>
                <a:tc>
                  <a:txBody>
                    <a:bodyPr/>
                    <a:lstStyle/>
                    <a:p>
                      <a:pPr algn="l" fontAlgn="b">
                        <a:spcBef>
                          <a:spcPts val="0"/>
                        </a:spcBef>
                        <a:spcAft>
                          <a:spcPts val="0"/>
                        </a:spcAft>
                      </a:pPr>
                      <a:r>
                        <a:rPr lang="en-US" sz="1500" u="none" strike="noStrike">
                          <a:effectLst/>
                        </a:rPr>
                        <a:t>Paying</a:t>
                      </a:r>
                      <a:endParaRPr lang="en-US" sz="2400" b="1" i="0" u="none" strike="noStrike">
                        <a:effectLst/>
                        <a:latin typeface="+mj-lt"/>
                      </a:endParaRPr>
                    </a:p>
                  </a:txBody>
                  <a:tcPr marL="10115" marR="10115" marT="10115" marB="0"/>
                </a:tc>
                <a:tc>
                  <a:txBody>
                    <a:bodyPr/>
                    <a:lstStyle/>
                    <a:p>
                      <a:pPr algn="l" fontAlgn="b">
                        <a:spcBef>
                          <a:spcPts val="0"/>
                        </a:spcBef>
                        <a:spcAft>
                          <a:spcPts val="0"/>
                        </a:spcAft>
                      </a:pPr>
                      <a:r>
                        <a:rPr lang="en-US" sz="1500" u="none" strike="noStrike">
                          <a:effectLst/>
                        </a:rPr>
                        <a:t>Enforcement &amp; Appeals</a:t>
                      </a:r>
                      <a:endParaRPr lang="en-US" sz="2400" b="1" i="0" u="none" strike="noStrike">
                        <a:effectLst/>
                        <a:latin typeface="+mj-lt"/>
                      </a:endParaRPr>
                    </a:p>
                  </a:txBody>
                  <a:tcPr marL="10115" marR="10115" marT="10115" marB="0"/>
                </a:tc>
                <a:tc>
                  <a:txBody>
                    <a:bodyPr/>
                    <a:lstStyle/>
                    <a:p>
                      <a:pPr algn="l" fontAlgn="b">
                        <a:spcBef>
                          <a:spcPts val="0"/>
                        </a:spcBef>
                        <a:spcAft>
                          <a:spcPts val="0"/>
                        </a:spcAft>
                      </a:pPr>
                      <a:r>
                        <a:rPr lang="en-US" sz="1500" u="none" strike="noStrike">
                          <a:effectLst/>
                        </a:rPr>
                        <a:t>Indian Resources</a:t>
                      </a:r>
                      <a:endParaRPr lang="en-US" sz="2400" b="1" i="0" u="none" strike="noStrike">
                        <a:effectLst/>
                        <a:latin typeface="+mj-lt"/>
                      </a:endParaRPr>
                    </a:p>
                  </a:txBody>
                  <a:tcPr marL="10115" marR="10115" marT="10115" marB="0"/>
                </a:tc>
                <a:tc>
                  <a:txBody>
                    <a:bodyPr/>
                    <a:lstStyle/>
                    <a:p>
                      <a:pPr algn="l" fontAlgn="b">
                        <a:spcBef>
                          <a:spcPts val="0"/>
                        </a:spcBef>
                        <a:spcAft>
                          <a:spcPts val="0"/>
                        </a:spcAft>
                      </a:pPr>
                      <a:r>
                        <a:rPr lang="en-US" sz="1500" u="none" strike="noStrike">
                          <a:effectLst/>
                        </a:rPr>
                        <a:t>About ONRR</a:t>
                      </a:r>
                      <a:endParaRPr lang="en-US" sz="2400" b="1" i="0" u="none" strike="noStrike">
                        <a:effectLst/>
                        <a:latin typeface="+mj-lt"/>
                      </a:endParaRPr>
                    </a:p>
                  </a:txBody>
                  <a:tcPr marL="10115" marR="10115" marT="10115" marB="0"/>
                </a:tc>
                <a:extLst>
                  <a:ext uri="{0D108BD9-81ED-4DB2-BD59-A6C34878D82A}">
                    <a16:rowId xmlns:a16="http://schemas.microsoft.com/office/drawing/2014/main" val="3223960175"/>
                  </a:ext>
                </a:extLst>
              </a:tr>
              <a:tr h="503733">
                <a:tc>
                  <a:txBody>
                    <a:bodyPr/>
                    <a:lstStyle/>
                    <a:p>
                      <a:pPr algn="l" fontAlgn="b">
                        <a:spcBef>
                          <a:spcPts val="0"/>
                        </a:spcBef>
                        <a:spcAft>
                          <a:spcPts val="0"/>
                        </a:spcAft>
                      </a:pPr>
                      <a:r>
                        <a:rPr lang="en-US" sz="1500" u="none" strike="noStrike">
                          <a:effectLst/>
                        </a:rPr>
                        <a:t>[Need new subcategories]</a:t>
                      </a:r>
                      <a:endParaRPr lang="en-US" sz="2400" b="0" i="0" u="none" strike="noStrike">
                        <a:effectLst/>
                        <a:latin typeface="+mj-lt"/>
                      </a:endParaRPr>
                    </a:p>
                  </a:txBody>
                  <a:tcPr marL="10115" marR="10115" marT="10115" marB="0"/>
                </a:tc>
                <a:tc>
                  <a:txBody>
                    <a:bodyPr/>
                    <a:lstStyle/>
                    <a:p>
                      <a:pPr algn="l" fontAlgn="b">
                        <a:spcBef>
                          <a:spcPts val="0"/>
                        </a:spcBef>
                        <a:spcAft>
                          <a:spcPts val="0"/>
                        </a:spcAft>
                      </a:pPr>
                      <a:r>
                        <a:rPr lang="en-US" sz="1500" u="none" strike="noStrike">
                          <a:effectLst/>
                        </a:rPr>
                        <a:t>Production</a:t>
                      </a:r>
                      <a:endParaRPr lang="en-US" sz="2400" b="0" i="0" u="none" strike="noStrike">
                        <a:effectLst/>
                        <a:latin typeface="+mj-lt"/>
                      </a:endParaRPr>
                    </a:p>
                  </a:txBody>
                  <a:tcPr marL="10115" marR="10115" marT="10115" marB="0"/>
                </a:tc>
                <a:tc>
                  <a:txBody>
                    <a:bodyPr/>
                    <a:lstStyle/>
                    <a:p>
                      <a:pPr algn="l" fontAlgn="b">
                        <a:spcBef>
                          <a:spcPts val="0"/>
                        </a:spcBef>
                        <a:spcAft>
                          <a:spcPts val="0"/>
                        </a:spcAft>
                      </a:pPr>
                      <a:r>
                        <a:rPr lang="en-US" sz="1500" u="none" strike="noStrike">
                          <a:effectLst/>
                        </a:rPr>
                        <a:t>Valuation &amp; Pricing</a:t>
                      </a:r>
                      <a:endParaRPr lang="en-US" sz="2400" b="0" i="0" u="none" strike="noStrike">
                        <a:effectLst/>
                        <a:latin typeface="+mj-lt"/>
                      </a:endParaRPr>
                    </a:p>
                  </a:txBody>
                  <a:tcPr marL="10115" marR="10115" marT="10115" marB="0"/>
                </a:tc>
                <a:tc>
                  <a:txBody>
                    <a:bodyPr/>
                    <a:lstStyle/>
                    <a:p>
                      <a:pPr algn="l" fontAlgn="b">
                        <a:spcBef>
                          <a:spcPts val="0"/>
                        </a:spcBef>
                        <a:spcAft>
                          <a:spcPts val="0"/>
                        </a:spcAft>
                      </a:pPr>
                      <a:endParaRPr lang="en-US" sz="2400" b="0" i="0" u="none" strike="noStrike">
                        <a:effectLst/>
                        <a:latin typeface="+mj-lt"/>
                      </a:endParaRPr>
                    </a:p>
                  </a:txBody>
                  <a:tcPr marL="10115" marR="10115" marT="10115" marB="0"/>
                </a:tc>
                <a:tc>
                  <a:txBody>
                    <a:bodyPr/>
                    <a:lstStyle/>
                    <a:p>
                      <a:pPr algn="l" fontAlgn="b">
                        <a:spcBef>
                          <a:spcPts val="0"/>
                        </a:spcBef>
                        <a:spcAft>
                          <a:spcPts val="0"/>
                        </a:spcAft>
                      </a:pPr>
                      <a:endParaRPr lang="en-US" sz="2400" b="0" i="0" u="none" strike="noStrike">
                        <a:effectLst/>
                        <a:latin typeface="+mj-lt"/>
                      </a:endParaRPr>
                    </a:p>
                  </a:txBody>
                  <a:tcPr marL="10115" marR="10115" marT="10115" marB="0"/>
                </a:tc>
                <a:tc>
                  <a:txBody>
                    <a:bodyPr/>
                    <a:lstStyle/>
                    <a:p>
                      <a:pPr algn="l" fontAlgn="b">
                        <a:spcBef>
                          <a:spcPts val="0"/>
                        </a:spcBef>
                        <a:spcAft>
                          <a:spcPts val="0"/>
                        </a:spcAft>
                      </a:pPr>
                      <a:r>
                        <a:rPr lang="en-US" sz="1500" u="none" strike="noStrike">
                          <a:effectLst/>
                        </a:rPr>
                        <a:t>[Include Indian pricing and regulations as subcategories]</a:t>
                      </a:r>
                      <a:endParaRPr lang="en-US" sz="2400" b="0" i="0" u="none" strike="noStrike">
                        <a:effectLst/>
                        <a:latin typeface="+mj-lt"/>
                      </a:endParaRPr>
                    </a:p>
                  </a:txBody>
                  <a:tcPr marL="10115" marR="10115" marT="10115" marB="0"/>
                </a:tc>
                <a:tc>
                  <a:txBody>
                    <a:bodyPr/>
                    <a:lstStyle/>
                    <a:p>
                      <a:pPr algn="l" fontAlgn="b">
                        <a:spcBef>
                          <a:spcPts val="0"/>
                        </a:spcBef>
                        <a:spcAft>
                          <a:spcPts val="0"/>
                        </a:spcAft>
                      </a:pPr>
                      <a:endParaRPr lang="en-US" sz="2400" b="0" i="0" u="none" strike="noStrike">
                        <a:effectLst/>
                        <a:latin typeface="+mj-lt"/>
                      </a:endParaRPr>
                    </a:p>
                  </a:txBody>
                  <a:tcPr marL="10115" marR="10115" marT="10115" marB="0"/>
                </a:tc>
                <a:extLst>
                  <a:ext uri="{0D108BD9-81ED-4DB2-BD59-A6C34878D82A}">
                    <a16:rowId xmlns:a16="http://schemas.microsoft.com/office/drawing/2014/main" val="4095224286"/>
                  </a:ext>
                </a:extLst>
              </a:tr>
              <a:tr h="281200">
                <a:tc>
                  <a:txBody>
                    <a:bodyPr/>
                    <a:lstStyle/>
                    <a:p>
                      <a:pPr algn="l" fontAlgn="b">
                        <a:spcBef>
                          <a:spcPts val="0"/>
                        </a:spcBef>
                        <a:spcAft>
                          <a:spcPts val="0"/>
                        </a:spcAft>
                      </a:pPr>
                      <a:endParaRPr lang="en-US" sz="2400" b="0" i="0" u="none" strike="noStrike">
                        <a:effectLst/>
                        <a:latin typeface="+mj-lt"/>
                      </a:endParaRPr>
                    </a:p>
                  </a:txBody>
                  <a:tcPr marL="10115" marR="10115" marT="10115" marB="0"/>
                </a:tc>
                <a:tc>
                  <a:txBody>
                    <a:bodyPr/>
                    <a:lstStyle/>
                    <a:p>
                      <a:pPr algn="l" fontAlgn="b">
                        <a:spcBef>
                          <a:spcPts val="0"/>
                        </a:spcBef>
                        <a:spcAft>
                          <a:spcPts val="0"/>
                        </a:spcAft>
                      </a:pPr>
                      <a:r>
                        <a:rPr lang="en-US" sz="1500" u="none" strike="noStrike">
                          <a:effectLst/>
                        </a:rPr>
                        <a:t>Royalty</a:t>
                      </a:r>
                      <a:endParaRPr lang="en-US" sz="2400" b="0" i="0" u="none" strike="noStrike">
                        <a:effectLst/>
                        <a:latin typeface="+mj-lt"/>
                      </a:endParaRPr>
                    </a:p>
                  </a:txBody>
                  <a:tcPr marL="10115" marR="10115" marT="10115" marB="0"/>
                </a:tc>
                <a:tc>
                  <a:txBody>
                    <a:bodyPr/>
                    <a:lstStyle/>
                    <a:p>
                      <a:pPr algn="l" fontAlgn="b">
                        <a:spcBef>
                          <a:spcPts val="0"/>
                        </a:spcBef>
                        <a:spcAft>
                          <a:spcPts val="0"/>
                        </a:spcAft>
                      </a:pPr>
                      <a:r>
                        <a:rPr lang="en-US" sz="1500" u="none" strike="noStrike">
                          <a:effectLst/>
                        </a:rPr>
                        <a:t>Regulations</a:t>
                      </a:r>
                      <a:endParaRPr lang="en-US" sz="2400" b="0" i="0" u="none" strike="noStrike">
                        <a:effectLst/>
                        <a:latin typeface="+mj-lt"/>
                      </a:endParaRPr>
                    </a:p>
                  </a:txBody>
                  <a:tcPr marL="10115" marR="10115" marT="10115" marB="0"/>
                </a:tc>
                <a:tc>
                  <a:txBody>
                    <a:bodyPr/>
                    <a:lstStyle/>
                    <a:p>
                      <a:pPr algn="l" fontAlgn="b">
                        <a:spcBef>
                          <a:spcPts val="0"/>
                        </a:spcBef>
                        <a:spcAft>
                          <a:spcPts val="0"/>
                        </a:spcAft>
                      </a:pPr>
                      <a:endParaRPr lang="en-US" sz="2400" b="0" i="0" u="none" strike="noStrike">
                        <a:effectLst/>
                        <a:latin typeface="+mj-lt"/>
                      </a:endParaRPr>
                    </a:p>
                  </a:txBody>
                  <a:tcPr marL="10115" marR="10115" marT="10115" marB="0"/>
                </a:tc>
                <a:tc>
                  <a:txBody>
                    <a:bodyPr/>
                    <a:lstStyle/>
                    <a:p>
                      <a:pPr algn="l" fontAlgn="b">
                        <a:spcBef>
                          <a:spcPts val="0"/>
                        </a:spcBef>
                        <a:spcAft>
                          <a:spcPts val="0"/>
                        </a:spcAft>
                      </a:pPr>
                      <a:endParaRPr lang="en-US" sz="2400" b="0" i="0" u="none" strike="noStrike">
                        <a:effectLst/>
                        <a:latin typeface="+mj-lt"/>
                      </a:endParaRPr>
                    </a:p>
                  </a:txBody>
                  <a:tcPr marL="10115" marR="10115" marT="10115" marB="0"/>
                </a:tc>
                <a:tc>
                  <a:txBody>
                    <a:bodyPr/>
                    <a:lstStyle/>
                    <a:p>
                      <a:pPr algn="l" fontAlgn="b">
                        <a:spcBef>
                          <a:spcPts val="0"/>
                        </a:spcBef>
                        <a:spcAft>
                          <a:spcPts val="0"/>
                        </a:spcAft>
                      </a:pPr>
                      <a:endParaRPr lang="en-US" sz="2400" b="0" i="0" u="none" strike="noStrike">
                        <a:effectLst/>
                        <a:latin typeface="+mj-lt"/>
                      </a:endParaRPr>
                    </a:p>
                  </a:txBody>
                  <a:tcPr marL="10115" marR="10115" marT="10115" marB="0"/>
                </a:tc>
                <a:tc>
                  <a:txBody>
                    <a:bodyPr/>
                    <a:lstStyle/>
                    <a:p>
                      <a:pPr algn="l" fontAlgn="b">
                        <a:spcBef>
                          <a:spcPts val="0"/>
                        </a:spcBef>
                        <a:spcAft>
                          <a:spcPts val="0"/>
                        </a:spcAft>
                      </a:pPr>
                      <a:endParaRPr lang="en-US" sz="2400" b="0" i="0" u="none" strike="noStrike">
                        <a:effectLst/>
                        <a:latin typeface="+mj-lt"/>
                      </a:endParaRPr>
                    </a:p>
                  </a:txBody>
                  <a:tcPr marL="10115" marR="10115" marT="10115" marB="0"/>
                </a:tc>
                <a:extLst>
                  <a:ext uri="{0D108BD9-81ED-4DB2-BD59-A6C34878D82A}">
                    <a16:rowId xmlns:a16="http://schemas.microsoft.com/office/drawing/2014/main" val="1555586033"/>
                  </a:ext>
                </a:extLst>
              </a:tr>
              <a:tr h="503733">
                <a:tc>
                  <a:txBody>
                    <a:bodyPr/>
                    <a:lstStyle/>
                    <a:p>
                      <a:pPr algn="l" fontAlgn="b">
                        <a:spcBef>
                          <a:spcPts val="0"/>
                        </a:spcBef>
                        <a:spcAft>
                          <a:spcPts val="0"/>
                        </a:spcAft>
                      </a:pPr>
                      <a:endParaRPr lang="en-US" sz="2400" b="0" i="0" u="none" strike="noStrike">
                        <a:effectLst/>
                        <a:latin typeface="+mj-lt"/>
                      </a:endParaRPr>
                    </a:p>
                  </a:txBody>
                  <a:tcPr marL="10115" marR="10115" marT="10115" marB="0"/>
                </a:tc>
                <a:tc>
                  <a:txBody>
                    <a:bodyPr/>
                    <a:lstStyle/>
                    <a:p>
                      <a:pPr algn="l" fontAlgn="b">
                        <a:spcBef>
                          <a:spcPts val="0"/>
                        </a:spcBef>
                        <a:spcAft>
                          <a:spcPts val="0"/>
                        </a:spcAft>
                      </a:pPr>
                      <a:r>
                        <a:rPr lang="en-US" sz="1500" u="none" strike="noStrike">
                          <a:effectLst/>
                        </a:rPr>
                        <a:t>Solid minerals</a:t>
                      </a:r>
                      <a:endParaRPr lang="en-US" sz="2400" b="0" i="0" u="none" strike="noStrike">
                        <a:effectLst/>
                        <a:latin typeface="+mj-lt"/>
                      </a:endParaRPr>
                    </a:p>
                  </a:txBody>
                  <a:tcPr marL="10115" marR="10115" marT="10115" marB="0"/>
                </a:tc>
                <a:tc>
                  <a:txBody>
                    <a:bodyPr/>
                    <a:lstStyle/>
                    <a:p>
                      <a:pPr algn="l" fontAlgn="b">
                        <a:spcBef>
                          <a:spcPts val="0"/>
                        </a:spcBef>
                        <a:spcAft>
                          <a:spcPts val="0"/>
                        </a:spcAft>
                      </a:pPr>
                      <a:r>
                        <a:rPr lang="en-US" sz="1500" u="none" strike="noStrike">
                          <a:effectLst/>
                        </a:rPr>
                        <a:t>[Or maybe combine with Valuation or Enforcement?]</a:t>
                      </a:r>
                      <a:endParaRPr lang="en-US" sz="2400" b="0" i="0" u="none" strike="noStrike">
                        <a:effectLst/>
                        <a:latin typeface="+mj-lt"/>
                      </a:endParaRPr>
                    </a:p>
                  </a:txBody>
                  <a:tcPr marL="10115" marR="10115" marT="10115" marB="0"/>
                </a:tc>
                <a:tc>
                  <a:txBody>
                    <a:bodyPr/>
                    <a:lstStyle/>
                    <a:p>
                      <a:pPr algn="l" fontAlgn="b">
                        <a:spcBef>
                          <a:spcPts val="0"/>
                        </a:spcBef>
                        <a:spcAft>
                          <a:spcPts val="0"/>
                        </a:spcAft>
                      </a:pPr>
                      <a:endParaRPr lang="en-US" sz="2400" b="0" i="0" u="none" strike="noStrike">
                        <a:effectLst/>
                        <a:latin typeface="+mj-lt"/>
                      </a:endParaRPr>
                    </a:p>
                  </a:txBody>
                  <a:tcPr marL="10115" marR="10115" marT="10115" marB="0"/>
                </a:tc>
                <a:tc>
                  <a:txBody>
                    <a:bodyPr/>
                    <a:lstStyle/>
                    <a:p>
                      <a:pPr algn="l" fontAlgn="b">
                        <a:spcBef>
                          <a:spcPts val="0"/>
                        </a:spcBef>
                        <a:spcAft>
                          <a:spcPts val="0"/>
                        </a:spcAft>
                      </a:pPr>
                      <a:endParaRPr lang="en-US" sz="2400" b="0" i="0" u="none" strike="noStrike">
                        <a:effectLst/>
                        <a:latin typeface="+mj-lt"/>
                      </a:endParaRPr>
                    </a:p>
                  </a:txBody>
                  <a:tcPr marL="10115" marR="10115" marT="10115" marB="0"/>
                </a:tc>
                <a:tc>
                  <a:txBody>
                    <a:bodyPr/>
                    <a:lstStyle/>
                    <a:p>
                      <a:pPr algn="l" fontAlgn="b">
                        <a:spcBef>
                          <a:spcPts val="0"/>
                        </a:spcBef>
                        <a:spcAft>
                          <a:spcPts val="0"/>
                        </a:spcAft>
                      </a:pPr>
                      <a:endParaRPr lang="en-US" sz="2400" b="0" i="0" u="none" strike="noStrike">
                        <a:effectLst/>
                        <a:latin typeface="+mj-lt"/>
                      </a:endParaRPr>
                    </a:p>
                  </a:txBody>
                  <a:tcPr marL="10115" marR="10115" marT="10115" marB="0"/>
                </a:tc>
                <a:tc>
                  <a:txBody>
                    <a:bodyPr/>
                    <a:lstStyle/>
                    <a:p>
                      <a:pPr algn="l" fontAlgn="b">
                        <a:spcBef>
                          <a:spcPts val="0"/>
                        </a:spcBef>
                        <a:spcAft>
                          <a:spcPts val="0"/>
                        </a:spcAft>
                      </a:pPr>
                      <a:endParaRPr lang="en-US" sz="2400" b="0" i="0" u="none" strike="noStrike">
                        <a:effectLst/>
                        <a:latin typeface="+mj-lt"/>
                      </a:endParaRPr>
                    </a:p>
                  </a:txBody>
                  <a:tcPr marL="10115" marR="10115" marT="10115" marB="0"/>
                </a:tc>
                <a:extLst>
                  <a:ext uri="{0D108BD9-81ED-4DB2-BD59-A6C34878D82A}">
                    <a16:rowId xmlns:a16="http://schemas.microsoft.com/office/drawing/2014/main" val="1038011243"/>
                  </a:ext>
                </a:extLst>
              </a:tr>
              <a:tr h="281200">
                <a:tc>
                  <a:txBody>
                    <a:bodyPr/>
                    <a:lstStyle/>
                    <a:p>
                      <a:pPr algn="l" fontAlgn="b">
                        <a:spcBef>
                          <a:spcPts val="0"/>
                        </a:spcBef>
                        <a:spcAft>
                          <a:spcPts val="0"/>
                        </a:spcAft>
                      </a:pPr>
                      <a:endParaRPr lang="en-US" sz="2400" b="0" i="0" u="none" strike="noStrike">
                        <a:effectLst/>
                        <a:latin typeface="+mj-lt"/>
                      </a:endParaRPr>
                    </a:p>
                  </a:txBody>
                  <a:tcPr marL="10115" marR="10115" marT="10115" marB="0"/>
                </a:tc>
                <a:tc>
                  <a:txBody>
                    <a:bodyPr/>
                    <a:lstStyle/>
                    <a:p>
                      <a:pPr algn="l" fontAlgn="b">
                        <a:spcBef>
                          <a:spcPts val="0"/>
                        </a:spcBef>
                        <a:spcAft>
                          <a:spcPts val="0"/>
                        </a:spcAft>
                      </a:pPr>
                      <a:r>
                        <a:rPr lang="en-US" sz="1500" u="none" strike="noStrike">
                          <a:effectLst/>
                        </a:rPr>
                        <a:t>Geothermal</a:t>
                      </a:r>
                      <a:endParaRPr lang="en-US" sz="2400" b="0" i="0" u="none" strike="noStrike">
                        <a:effectLst/>
                        <a:latin typeface="+mj-lt"/>
                      </a:endParaRPr>
                    </a:p>
                  </a:txBody>
                  <a:tcPr marL="10115" marR="10115" marT="10115" marB="0"/>
                </a:tc>
                <a:tc>
                  <a:txBody>
                    <a:bodyPr/>
                    <a:lstStyle/>
                    <a:p>
                      <a:pPr algn="l" fontAlgn="b">
                        <a:spcBef>
                          <a:spcPts val="0"/>
                        </a:spcBef>
                        <a:spcAft>
                          <a:spcPts val="0"/>
                        </a:spcAft>
                      </a:pPr>
                      <a:r>
                        <a:rPr lang="en-US" sz="1500" u="none" strike="noStrike">
                          <a:effectLst/>
                        </a:rPr>
                        <a:t>Reporter letters?</a:t>
                      </a:r>
                      <a:endParaRPr lang="en-US" sz="2400" b="0" i="0" u="none" strike="noStrike">
                        <a:effectLst/>
                        <a:latin typeface="+mj-lt"/>
                      </a:endParaRPr>
                    </a:p>
                  </a:txBody>
                  <a:tcPr marL="10115" marR="10115" marT="10115" marB="0"/>
                </a:tc>
                <a:tc>
                  <a:txBody>
                    <a:bodyPr/>
                    <a:lstStyle/>
                    <a:p>
                      <a:pPr algn="l" fontAlgn="b">
                        <a:spcBef>
                          <a:spcPts val="0"/>
                        </a:spcBef>
                        <a:spcAft>
                          <a:spcPts val="0"/>
                        </a:spcAft>
                      </a:pPr>
                      <a:endParaRPr lang="en-US" sz="2400" b="0" i="0" u="none" strike="noStrike">
                        <a:effectLst/>
                        <a:latin typeface="+mj-lt"/>
                      </a:endParaRPr>
                    </a:p>
                  </a:txBody>
                  <a:tcPr marL="10115" marR="10115" marT="10115" marB="0"/>
                </a:tc>
                <a:tc>
                  <a:txBody>
                    <a:bodyPr/>
                    <a:lstStyle/>
                    <a:p>
                      <a:pPr algn="l" fontAlgn="b">
                        <a:spcBef>
                          <a:spcPts val="0"/>
                        </a:spcBef>
                        <a:spcAft>
                          <a:spcPts val="0"/>
                        </a:spcAft>
                      </a:pPr>
                      <a:endParaRPr lang="en-US" sz="2400" b="0" i="0" u="none" strike="noStrike">
                        <a:effectLst/>
                        <a:latin typeface="+mj-lt"/>
                      </a:endParaRPr>
                    </a:p>
                  </a:txBody>
                  <a:tcPr marL="10115" marR="10115" marT="10115" marB="0"/>
                </a:tc>
                <a:tc>
                  <a:txBody>
                    <a:bodyPr/>
                    <a:lstStyle/>
                    <a:p>
                      <a:pPr algn="l" fontAlgn="b">
                        <a:spcBef>
                          <a:spcPts val="0"/>
                        </a:spcBef>
                        <a:spcAft>
                          <a:spcPts val="0"/>
                        </a:spcAft>
                      </a:pPr>
                      <a:endParaRPr lang="en-US" sz="2400" b="0" i="0" u="none" strike="noStrike">
                        <a:effectLst/>
                        <a:latin typeface="+mj-lt"/>
                      </a:endParaRPr>
                    </a:p>
                  </a:txBody>
                  <a:tcPr marL="10115" marR="10115" marT="10115" marB="0"/>
                </a:tc>
                <a:tc>
                  <a:txBody>
                    <a:bodyPr/>
                    <a:lstStyle/>
                    <a:p>
                      <a:pPr algn="l" fontAlgn="b">
                        <a:spcBef>
                          <a:spcPts val="0"/>
                        </a:spcBef>
                        <a:spcAft>
                          <a:spcPts val="0"/>
                        </a:spcAft>
                      </a:pPr>
                      <a:endParaRPr lang="en-US" sz="2400" b="0" i="0" u="none" strike="noStrike">
                        <a:effectLst/>
                        <a:latin typeface="+mj-lt"/>
                      </a:endParaRPr>
                    </a:p>
                  </a:txBody>
                  <a:tcPr marL="10115" marR="10115" marT="10115" marB="0"/>
                </a:tc>
                <a:extLst>
                  <a:ext uri="{0D108BD9-81ED-4DB2-BD59-A6C34878D82A}">
                    <a16:rowId xmlns:a16="http://schemas.microsoft.com/office/drawing/2014/main" val="3160506487"/>
                  </a:ext>
                </a:extLst>
              </a:tr>
              <a:tr h="503733">
                <a:tc>
                  <a:txBody>
                    <a:bodyPr/>
                    <a:lstStyle/>
                    <a:p>
                      <a:pPr algn="l" fontAlgn="b">
                        <a:spcBef>
                          <a:spcPts val="0"/>
                        </a:spcBef>
                        <a:spcAft>
                          <a:spcPts val="0"/>
                        </a:spcAft>
                      </a:pPr>
                      <a:endParaRPr lang="en-US" sz="2400" b="0" i="0" u="none" strike="noStrike">
                        <a:effectLst/>
                        <a:latin typeface="+mj-lt"/>
                      </a:endParaRPr>
                    </a:p>
                  </a:txBody>
                  <a:tcPr marL="10115" marR="10115" marT="10115" marB="0"/>
                </a:tc>
                <a:tc>
                  <a:txBody>
                    <a:bodyPr/>
                    <a:lstStyle/>
                    <a:p>
                      <a:pPr algn="l" fontAlgn="b">
                        <a:spcBef>
                          <a:spcPts val="0"/>
                        </a:spcBef>
                        <a:spcAft>
                          <a:spcPts val="0"/>
                        </a:spcAft>
                      </a:pPr>
                      <a:r>
                        <a:rPr lang="en-US" sz="1500" u="none" strike="noStrike">
                          <a:effectLst/>
                        </a:rPr>
                        <a:t>[with reporting resources as subcategories]</a:t>
                      </a:r>
                      <a:endParaRPr lang="en-US" sz="2400" b="0" i="0" u="none" strike="noStrike">
                        <a:effectLst/>
                        <a:latin typeface="+mj-lt"/>
                      </a:endParaRPr>
                    </a:p>
                  </a:txBody>
                  <a:tcPr marL="10115" marR="10115" marT="10115" marB="0"/>
                </a:tc>
                <a:tc>
                  <a:txBody>
                    <a:bodyPr/>
                    <a:lstStyle/>
                    <a:p>
                      <a:pPr algn="l" fontAlgn="b">
                        <a:spcBef>
                          <a:spcPts val="0"/>
                        </a:spcBef>
                        <a:spcAft>
                          <a:spcPts val="0"/>
                        </a:spcAft>
                      </a:pPr>
                      <a:endParaRPr lang="en-US" sz="2400" b="0" i="0" u="none" strike="noStrike">
                        <a:effectLst/>
                        <a:latin typeface="+mj-lt"/>
                      </a:endParaRPr>
                    </a:p>
                  </a:txBody>
                  <a:tcPr marL="10115" marR="10115" marT="10115" marB="0"/>
                </a:tc>
                <a:tc>
                  <a:txBody>
                    <a:bodyPr/>
                    <a:lstStyle/>
                    <a:p>
                      <a:pPr algn="l" fontAlgn="b">
                        <a:spcBef>
                          <a:spcPts val="0"/>
                        </a:spcBef>
                        <a:spcAft>
                          <a:spcPts val="0"/>
                        </a:spcAft>
                      </a:pPr>
                      <a:endParaRPr lang="en-US" sz="2400" b="0" i="0" u="none" strike="noStrike">
                        <a:effectLst/>
                        <a:latin typeface="+mj-lt"/>
                      </a:endParaRPr>
                    </a:p>
                  </a:txBody>
                  <a:tcPr marL="10115" marR="10115" marT="10115" marB="0"/>
                </a:tc>
                <a:tc>
                  <a:txBody>
                    <a:bodyPr/>
                    <a:lstStyle/>
                    <a:p>
                      <a:pPr algn="l" fontAlgn="b">
                        <a:spcBef>
                          <a:spcPts val="0"/>
                        </a:spcBef>
                        <a:spcAft>
                          <a:spcPts val="0"/>
                        </a:spcAft>
                      </a:pPr>
                      <a:endParaRPr lang="en-US" sz="2400" b="0" i="0" u="none" strike="noStrike">
                        <a:effectLst/>
                        <a:latin typeface="+mj-lt"/>
                      </a:endParaRPr>
                    </a:p>
                  </a:txBody>
                  <a:tcPr marL="10115" marR="10115" marT="10115" marB="0"/>
                </a:tc>
                <a:tc>
                  <a:txBody>
                    <a:bodyPr/>
                    <a:lstStyle/>
                    <a:p>
                      <a:pPr algn="l" fontAlgn="b">
                        <a:spcBef>
                          <a:spcPts val="0"/>
                        </a:spcBef>
                        <a:spcAft>
                          <a:spcPts val="0"/>
                        </a:spcAft>
                      </a:pPr>
                      <a:endParaRPr lang="en-US" sz="2400" b="0" i="0" u="none" strike="noStrike">
                        <a:effectLst/>
                        <a:latin typeface="+mj-lt"/>
                      </a:endParaRPr>
                    </a:p>
                  </a:txBody>
                  <a:tcPr marL="10115" marR="10115" marT="10115" marB="0"/>
                </a:tc>
                <a:tc>
                  <a:txBody>
                    <a:bodyPr/>
                    <a:lstStyle/>
                    <a:p>
                      <a:pPr algn="l" fontAlgn="b">
                        <a:spcBef>
                          <a:spcPts val="0"/>
                        </a:spcBef>
                        <a:spcAft>
                          <a:spcPts val="0"/>
                        </a:spcAft>
                      </a:pPr>
                      <a:endParaRPr lang="en-US" sz="2400" b="0" i="0" u="none" strike="noStrike">
                        <a:effectLst/>
                        <a:latin typeface="+mj-lt"/>
                      </a:endParaRPr>
                    </a:p>
                  </a:txBody>
                  <a:tcPr marL="10115" marR="10115" marT="10115" marB="0"/>
                </a:tc>
                <a:extLst>
                  <a:ext uri="{0D108BD9-81ED-4DB2-BD59-A6C34878D82A}">
                    <a16:rowId xmlns:a16="http://schemas.microsoft.com/office/drawing/2014/main" val="2758346394"/>
                  </a:ext>
                </a:extLst>
              </a:tr>
            </a:tbl>
          </a:graphicData>
        </a:graphic>
      </p:graphicFrame>
      <p:sp>
        <p:nvSpPr>
          <p:cNvPr id="3" name="Slide Number Placeholder 2">
            <a:extLst>
              <a:ext uri="{FF2B5EF4-FFF2-40B4-BE49-F238E27FC236}">
                <a16:creationId xmlns:a16="http://schemas.microsoft.com/office/drawing/2014/main" id="{5B53658F-3EDE-4460-8079-DB9639E80717}"/>
              </a:ext>
            </a:extLst>
          </p:cNvPr>
          <p:cNvSpPr>
            <a:spLocks noGrp="1"/>
          </p:cNvSpPr>
          <p:nvPr>
            <p:ph type="sldNum" sz="quarter" idx="12"/>
          </p:nvPr>
        </p:nvSpPr>
        <p:spPr/>
        <p:txBody>
          <a:bodyPr/>
          <a:lstStyle/>
          <a:p>
            <a:fld id="{D340FAF9-28DD-47EC-87B7-55736F0E79A1}" type="slidenum">
              <a:rPr lang="en-US" smtClean="0"/>
              <a:t>56</a:t>
            </a:fld>
            <a:endParaRPr lang="en-US"/>
          </a:p>
        </p:txBody>
      </p:sp>
    </p:spTree>
    <p:extLst>
      <p:ext uri="{BB962C8B-B14F-4D97-AF65-F5344CB8AC3E}">
        <p14:creationId xmlns:p14="http://schemas.microsoft.com/office/powerpoint/2010/main" val="200706663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Shape 523"/>
        <p:cNvGrpSpPr/>
        <p:nvPr/>
      </p:nvGrpSpPr>
      <p:grpSpPr>
        <a:xfrm>
          <a:off x="0" y="0"/>
          <a:ext cx="0" cy="0"/>
          <a:chOff x="0" y="0"/>
          <a:chExt cx="0" cy="0"/>
        </a:xfrm>
      </p:grpSpPr>
      <p:pic>
        <p:nvPicPr>
          <p:cNvPr id="3" name="Google Shape;1554;p183">
            <a:extLst>
              <a:ext uri="{FF2B5EF4-FFF2-40B4-BE49-F238E27FC236}">
                <a16:creationId xmlns:a16="http://schemas.microsoft.com/office/drawing/2014/main" id="{B38FF3E6-814E-452F-88A6-EB6BFD467395}"/>
              </a:ext>
              <a:ext uri="{C183D7F6-B498-43B3-948B-1728B52AA6E4}">
                <adec:decorative xmlns:adec="http://schemas.microsoft.com/office/drawing/2017/decorative" val="1"/>
              </a:ext>
            </a:extLst>
          </p:cNvPr>
          <p:cNvPicPr preferRelativeResize="0"/>
          <p:nvPr/>
        </p:nvPicPr>
        <p:blipFill rotWithShape="1">
          <a:blip r:embed="rId3">
            <a:alphaModFix amt="24000"/>
          </a:blip>
          <a:srcRect t="4686" b="53126"/>
          <a:stretch/>
        </p:blipFill>
        <p:spPr>
          <a:xfrm>
            <a:off x="0" y="1"/>
            <a:ext cx="12192003" cy="6858001"/>
          </a:xfrm>
          <a:prstGeom prst="rect">
            <a:avLst/>
          </a:prstGeom>
          <a:noFill/>
          <a:ln>
            <a:noFill/>
          </a:ln>
        </p:spPr>
      </p:pic>
      <p:sp>
        <p:nvSpPr>
          <p:cNvPr id="4" name="Title 3" descr="Lessons learned from tree testing">
            <a:extLst>
              <a:ext uri="{FF2B5EF4-FFF2-40B4-BE49-F238E27FC236}">
                <a16:creationId xmlns:a16="http://schemas.microsoft.com/office/drawing/2014/main" id="{42621082-077A-4637-A03C-12F374AD4431}"/>
              </a:ext>
            </a:extLst>
          </p:cNvPr>
          <p:cNvSpPr>
            <a:spLocks noGrp="1"/>
          </p:cNvSpPr>
          <p:nvPr>
            <p:ph type="title"/>
          </p:nvPr>
        </p:nvSpPr>
        <p:spPr>
          <a:solidFill>
            <a:schemeClr val="bg1"/>
          </a:solidFill>
        </p:spPr>
        <p:txBody>
          <a:bodyPr/>
          <a:lstStyle/>
          <a:p>
            <a:r>
              <a:rPr lang="en-US"/>
              <a:t>Lessons learned from tree testing</a:t>
            </a:r>
          </a:p>
        </p:txBody>
      </p:sp>
      <p:sp>
        <p:nvSpPr>
          <p:cNvPr id="2" name="Slide Number Placeholder 1">
            <a:extLst>
              <a:ext uri="{FF2B5EF4-FFF2-40B4-BE49-F238E27FC236}">
                <a16:creationId xmlns:a16="http://schemas.microsoft.com/office/drawing/2014/main" id="{8E6CC5BA-B363-4134-9132-EBC1B8AAAECA}"/>
              </a:ext>
            </a:extLst>
          </p:cNvPr>
          <p:cNvSpPr>
            <a:spLocks noGrp="1"/>
          </p:cNvSpPr>
          <p:nvPr>
            <p:ph type="sldNum" idx="12"/>
          </p:nvPr>
        </p:nvSpPr>
        <p:spPr/>
        <p:txBody>
          <a:bodyPr/>
          <a:lstStyle/>
          <a:p>
            <a:fld id="{00000000-1234-1234-1234-123412341234}" type="slidenum">
              <a:rPr lang="en-US" smtClean="0"/>
              <a:pPr/>
              <a:t>57</a:t>
            </a:fld>
            <a:endParaRPr lang="en-US"/>
          </a:p>
        </p:txBody>
      </p:sp>
    </p:spTree>
    <p:extLst>
      <p:ext uri="{BB962C8B-B14F-4D97-AF65-F5344CB8AC3E}">
        <p14:creationId xmlns:p14="http://schemas.microsoft.com/office/powerpoint/2010/main" val="268107051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CDB3A-A4A6-4ADA-B64A-96D091CE12FE}"/>
              </a:ext>
            </a:extLst>
          </p:cNvPr>
          <p:cNvSpPr>
            <a:spLocks noGrp="1"/>
          </p:cNvSpPr>
          <p:nvPr>
            <p:ph type="title"/>
          </p:nvPr>
        </p:nvSpPr>
        <p:spPr/>
        <p:txBody>
          <a:bodyPr/>
          <a:lstStyle/>
          <a:p>
            <a:r>
              <a:rPr lang="en-US"/>
              <a:t>Tree testing met our goals</a:t>
            </a:r>
          </a:p>
        </p:txBody>
      </p:sp>
      <p:sp>
        <p:nvSpPr>
          <p:cNvPr id="3" name="Content Placeholder 2">
            <a:extLst>
              <a:ext uri="{FF2B5EF4-FFF2-40B4-BE49-F238E27FC236}">
                <a16:creationId xmlns:a16="http://schemas.microsoft.com/office/drawing/2014/main" id="{4A28393F-93DA-4917-8C74-9C0EE72ED7E5}"/>
              </a:ext>
            </a:extLst>
          </p:cNvPr>
          <p:cNvSpPr>
            <a:spLocks noGrp="1"/>
          </p:cNvSpPr>
          <p:nvPr>
            <p:ph idx="1"/>
          </p:nvPr>
        </p:nvSpPr>
        <p:spPr/>
        <p:txBody>
          <a:bodyPr/>
          <a:lstStyle/>
          <a:p>
            <a:r>
              <a:rPr lang="en-US"/>
              <a:t>Validate the structure that came out card sorting.</a:t>
            </a:r>
          </a:p>
          <a:p>
            <a:r>
              <a:rPr lang="en-US"/>
              <a:t>Determine whether users could find items that were hard to categorize in the card sort.</a:t>
            </a:r>
          </a:p>
          <a:p>
            <a:r>
              <a:rPr lang="en-US"/>
              <a:t>Determine if we needed to change any category labels. </a:t>
            </a:r>
          </a:p>
          <a:p>
            <a:endParaRPr lang="en-US"/>
          </a:p>
        </p:txBody>
      </p:sp>
      <p:sp>
        <p:nvSpPr>
          <p:cNvPr id="4" name="Slide Number Placeholder 3">
            <a:extLst>
              <a:ext uri="{FF2B5EF4-FFF2-40B4-BE49-F238E27FC236}">
                <a16:creationId xmlns:a16="http://schemas.microsoft.com/office/drawing/2014/main" id="{C3F1B6C0-1B03-4308-9452-1F2949D64C79}"/>
              </a:ext>
            </a:extLst>
          </p:cNvPr>
          <p:cNvSpPr>
            <a:spLocks noGrp="1"/>
          </p:cNvSpPr>
          <p:nvPr>
            <p:ph type="sldNum" sz="quarter" idx="12"/>
          </p:nvPr>
        </p:nvSpPr>
        <p:spPr/>
        <p:txBody>
          <a:bodyPr/>
          <a:lstStyle/>
          <a:p>
            <a:fld id="{D340FAF9-28DD-47EC-87B7-55736F0E79A1}" type="slidenum">
              <a:rPr lang="en-US" smtClean="0"/>
              <a:t>58</a:t>
            </a:fld>
            <a:endParaRPr lang="en-US"/>
          </a:p>
        </p:txBody>
      </p:sp>
    </p:spTree>
    <p:extLst>
      <p:ext uri="{BB962C8B-B14F-4D97-AF65-F5344CB8AC3E}">
        <p14:creationId xmlns:p14="http://schemas.microsoft.com/office/powerpoint/2010/main" val="172000234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CDB3A-A4A6-4ADA-B64A-96D091CE12FE}"/>
              </a:ext>
            </a:extLst>
          </p:cNvPr>
          <p:cNvSpPr>
            <a:spLocks noGrp="1"/>
          </p:cNvSpPr>
          <p:nvPr>
            <p:ph type="title"/>
          </p:nvPr>
        </p:nvSpPr>
        <p:spPr/>
        <p:txBody>
          <a:bodyPr/>
          <a:lstStyle/>
          <a:p>
            <a:r>
              <a:rPr lang="en-US"/>
              <a:t>Participants move fast</a:t>
            </a:r>
          </a:p>
        </p:txBody>
      </p:sp>
      <p:sp>
        <p:nvSpPr>
          <p:cNvPr id="3" name="Content Placeholder 2">
            <a:extLst>
              <a:ext uri="{FF2B5EF4-FFF2-40B4-BE49-F238E27FC236}">
                <a16:creationId xmlns:a16="http://schemas.microsoft.com/office/drawing/2014/main" id="{4A28393F-93DA-4917-8C74-9C0EE72ED7E5}"/>
              </a:ext>
            </a:extLst>
          </p:cNvPr>
          <p:cNvSpPr>
            <a:spLocks noGrp="1"/>
          </p:cNvSpPr>
          <p:nvPr>
            <p:ph idx="1"/>
          </p:nvPr>
        </p:nvSpPr>
        <p:spPr/>
        <p:txBody>
          <a:bodyPr/>
          <a:lstStyle/>
          <a:p>
            <a:r>
              <a:rPr lang="en-US"/>
              <a:t>We learned how fast participants move through a tree study and learn the categories. </a:t>
            </a:r>
          </a:p>
          <a:p>
            <a:r>
              <a:rPr lang="en-US"/>
              <a:t>It underscored the importance of having few tasks and randomizing the order. </a:t>
            </a:r>
          </a:p>
          <a:p>
            <a:r>
              <a:rPr lang="en-US"/>
              <a:t>Some of our sessions only lasted 15 minutes even after troubleshooting technical issues.</a:t>
            </a:r>
          </a:p>
          <a:p>
            <a:r>
              <a:rPr lang="en-US"/>
              <a:t>We found it was helpful to have more than one person observe and take notes to record the quick responses. </a:t>
            </a:r>
          </a:p>
          <a:p>
            <a:r>
              <a:rPr lang="en-US"/>
              <a:t>The moderator learned to ask questions and slow participants down to give the note takers more time.</a:t>
            </a:r>
          </a:p>
        </p:txBody>
      </p:sp>
      <p:sp>
        <p:nvSpPr>
          <p:cNvPr id="4" name="Slide Number Placeholder 3">
            <a:extLst>
              <a:ext uri="{FF2B5EF4-FFF2-40B4-BE49-F238E27FC236}">
                <a16:creationId xmlns:a16="http://schemas.microsoft.com/office/drawing/2014/main" id="{EA272067-9E59-4BDB-943D-EEC5BBEF956A}"/>
              </a:ext>
            </a:extLst>
          </p:cNvPr>
          <p:cNvSpPr>
            <a:spLocks noGrp="1"/>
          </p:cNvSpPr>
          <p:nvPr>
            <p:ph type="sldNum" sz="quarter" idx="12"/>
          </p:nvPr>
        </p:nvSpPr>
        <p:spPr/>
        <p:txBody>
          <a:bodyPr/>
          <a:lstStyle/>
          <a:p>
            <a:fld id="{D340FAF9-28DD-47EC-87B7-55736F0E79A1}" type="slidenum">
              <a:rPr lang="en-US" smtClean="0"/>
              <a:t>59</a:t>
            </a:fld>
            <a:endParaRPr lang="en-US"/>
          </a:p>
        </p:txBody>
      </p:sp>
    </p:spTree>
    <p:extLst>
      <p:ext uri="{BB962C8B-B14F-4D97-AF65-F5344CB8AC3E}">
        <p14:creationId xmlns:p14="http://schemas.microsoft.com/office/powerpoint/2010/main" val="5457833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854B7-8F6C-4FD1-B22A-227B71A460EF}"/>
              </a:ext>
            </a:extLst>
          </p:cNvPr>
          <p:cNvSpPr>
            <a:spLocks noGrp="1"/>
          </p:cNvSpPr>
          <p:nvPr>
            <p:ph type="title"/>
          </p:nvPr>
        </p:nvSpPr>
        <p:spPr>
          <a:xfrm>
            <a:off x="61917" y="80725"/>
            <a:ext cx="11360800" cy="763600"/>
          </a:xfrm>
        </p:spPr>
        <p:txBody>
          <a:bodyPr/>
          <a:lstStyle/>
          <a:p>
            <a:r>
              <a:rPr lang="en-US"/>
              <a:t>ONRR.gov current state</a:t>
            </a:r>
          </a:p>
        </p:txBody>
      </p:sp>
      <p:sp>
        <p:nvSpPr>
          <p:cNvPr id="3" name="Text Placeholder 2">
            <a:extLst>
              <a:ext uri="{FF2B5EF4-FFF2-40B4-BE49-F238E27FC236}">
                <a16:creationId xmlns:a16="http://schemas.microsoft.com/office/drawing/2014/main" id="{873E1328-8715-4F0E-ABD6-A12CB44C7653}"/>
              </a:ext>
            </a:extLst>
          </p:cNvPr>
          <p:cNvSpPr>
            <a:spLocks noGrp="1"/>
          </p:cNvSpPr>
          <p:nvPr>
            <p:ph type="body" idx="1"/>
          </p:nvPr>
        </p:nvSpPr>
        <p:spPr>
          <a:xfrm>
            <a:off x="9230191" y="80725"/>
            <a:ext cx="2807265" cy="501916"/>
          </a:xfrm>
        </p:spPr>
        <p:txBody>
          <a:bodyPr/>
          <a:lstStyle/>
          <a:p>
            <a:pPr marL="186262" indent="0" algn="r">
              <a:buNone/>
            </a:pPr>
            <a:r>
              <a:rPr lang="en-US">
                <a:hlinkClick r:id="rId2"/>
              </a:rPr>
              <a:t>https://www.onrr.gov/</a:t>
            </a:r>
            <a:endParaRPr lang="en-US"/>
          </a:p>
          <a:p>
            <a:pPr marL="186262" indent="0" algn="r">
              <a:buNone/>
            </a:pPr>
            <a:endParaRPr lang="en-US"/>
          </a:p>
        </p:txBody>
      </p:sp>
      <p:pic>
        <p:nvPicPr>
          <p:cNvPr id="5" name="Picture 4" descr="Screeenshot of current onrr.gov homepage.">
            <a:extLst>
              <a:ext uri="{FF2B5EF4-FFF2-40B4-BE49-F238E27FC236}">
                <a16:creationId xmlns:a16="http://schemas.microsoft.com/office/drawing/2014/main" id="{C0827A2A-9264-40B5-90EC-8BBB9123310E}"/>
              </a:ext>
            </a:extLst>
          </p:cNvPr>
          <p:cNvPicPr>
            <a:picLocks noChangeAspect="1"/>
          </p:cNvPicPr>
          <p:nvPr/>
        </p:nvPicPr>
        <p:blipFill>
          <a:blip r:embed="rId3"/>
          <a:stretch>
            <a:fillRect/>
          </a:stretch>
        </p:blipFill>
        <p:spPr>
          <a:xfrm>
            <a:off x="137491" y="704850"/>
            <a:ext cx="8945217" cy="6858000"/>
          </a:xfrm>
          <a:prstGeom prst="rect">
            <a:avLst/>
          </a:prstGeom>
        </p:spPr>
      </p:pic>
      <p:pic>
        <p:nvPicPr>
          <p:cNvPr id="7" name="Picture 6" descr="Screenshot of current onrr.gov homepage (scrolled down).">
            <a:extLst>
              <a:ext uri="{FF2B5EF4-FFF2-40B4-BE49-F238E27FC236}">
                <a16:creationId xmlns:a16="http://schemas.microsoft.com/office/drawing/2014/main" id="{2C7AB8AA-04B1-4C05-971E-2CDC1FDA051C}"/>
              </a:ext>
            </a:extLst>
          </p:cNvPr>
          <p:cNvPicPr>
            <a:picLocks noChangeAspect="1"/>
          </p:cNvPicPr>
          <p:nvPr/>
        </p:nvPicPr>
        <p:blipFill>
          <a:blip r:embed="rId4"/>
          <a:stretch>
            <a:fillRect/>
          </a:stretch>
        </p:blipFill>
        <p:spPr>
          <a:xfrm>
            <a:off x="3087930" y="2647950"/>
            <a:ext cx="9104070" cy="6858000"/>
          </a:xfrm>
          <a:prstGeom prst="rect">
            <a:avLst/>
          </a:prstGeom>
        </p:spPr>
      </p:pic>
      <p:sp>
        <p:nvSpPr>
          <p:cNvPr id="4" name="Slide Number Placeholder 3">
            <a:extLst>
              <a:ext uri="{FF2B5EF4-FFF2-40B4-BE49-F238E27FC236}">
                <a16:creationId xmlns:a16="http://schemas.microsoft.com/office/drawing/2014/main" id="{2B48DB92-7498-4F0A-9A06-3B7825D822F4}"/>
              </a:ext>
            </a:extLst>
          </p:cNvPr>
          <p:cNvSpPr>
            <a:spLocks noGrp="1"/>
          </p:cNvSpPr>
          <p:nvPr>
            <p:ph type="sldNum" idx="12"/>
          </p:nvPr>
        </p:nvSpPr>
        <p:spPr/>
        <p:txBody>
          <a:bodyPr/>
          <a:lstStyle/>
          <a:p>
            <a:fld id="{00000000-1234-1234-1234-123412341234}" type="slidenum">
              <a:rPr lang="en-US" smtClean="0"/>
              <a:pPr/>
              <a:t>6</a:t>
            </a:fld>
            <a:endParaRPr lang="en-US"/>
          </a:p>
        </p:txBody>
      </p:sp>
    </p:spTree>
    <p:extLst>
      <p:ext uri="{BB962C8B-B14F-4D97-AF65-F5344CB8AC3E}">
        <p14:creationId xmlns:p14="http://schemas.microsoft.com/office/powerpoint/2010/main" val="399770429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854B7-8F6C-4FD1-B22A-227B71A460EF}"/>
              </a:ext>
            </a:extLst>
          </p:cNvPr>
          <p:cNvSpPr>
            <a:spLocks noGrp="1"/>
          </p:cNvSpPr>
          <p:nvPr>
            <p:ph type="title"/>
          </p:nvPr>
        </p:nvSpPr>
        <p:spPr>
          <a:xfrm>
            <a:off x="0" y="55071"/>
            <a:ext cx="11360800" cy="763600"/>
          </a:xfrm>
        </p:spPr>
        <p:txBody>
          <a:bodyPr/>
          <a:lstStyle/>
          <a:p>
            <a:r>
              <a:rPr lang="en-US"/>
              <a:t>ONRR.gov future state</a:t>
            </a:r>
          </a:p>
        </p:txBody>
      </p:sp>
      <p:sp>
        <p:nvSpPr>
          <p:cNvPr id="6" name="Rectangle 5">
            <a:extLst>
              <a:ext uri="{FF2B5EF4-FFF2-40B4-BE49-F238E27FC236}">
                <a16:creationId xmlns:a16="http://schemas.microsoft.com/office/drawing/2014/main" id="{5350BD89-BC4C-473D-B2A5-BF4A2EC5B9C2}"/>
              </a:ext>
            </a:extLst>
          </p:cNvPr>
          <p:cNvSpPr/>
          <p:nvPr/>
        </p:nvSpPr>
        <p:spPr>
          <a:xfrm>
            <a:off x="8829675" y="139359"/>
            <a:ext cx="3134191" cy="646331"/>
          </a:xfrm>
          <a:prstGeom prst="rect">
            <a:avLst/>
          </a:prstGeom>
        </p:spPr>
        <p:txBody>
          <a:bodyPr wrap="none">
            <a:spAutoFit/>
          </a:bodyPr>
          <a:lstStyle/>
          <a:p>
            <a:r>
              <a:rPr lang="en-US">
                <a:hlinkClick r:id="rId2"/>
              </a:rPr>
              <a:t>https://qmcq5k.axshare.com/</a:t>
            </a:r>
            <a:endParaRPr lang="en-US"/>
          </a:p>
          <a:p>
            <a:endParaRPr lang="en-US"/>
          </a:p>
        </p:txBody>
      </p:sp>
      <p:pic>
        <p:nvPicPr>
          <p:cNvPr id="4" name="Picture 3" descr="Screenshot of onrr.gov homepage wireframe.">
            <a:extLst>
              <a:ext uri="{FF2B5EF4-FFF2-40B4-BE49-F238E27FC236}">
                <a16:creationId xmlns:a16="http://schemas.microsoft.com/office/drawing/2014/main" id="{5D06934E-6020-4992-8FA9-B779F4466284}"/>
              </a:ext>
            </a:extLst>
          </p:cNvPr>
          <p:cNvPicPr>
            <a:picLocks noChangeAspect="1"/>
          </p:cNvPicPr>
          <p:nvPr/>
        </p:nvPicPr>
        <p:blipFill>
          <a:blip r:embed="rId3"/>
          <a:stretch>
            <a:fillRect/>
          </a:stretch>
        </p:blipFill>
        <p:spPr>
          <a:xfrm>
            <a:off x="1164499" y="818671"/>
            <a:ext cx="8146650" cy="5896494"/>
          </a:xfrm>
          <a:prstGeom prst="rect">
            <a:avLst/>
          </a:prstGeom>
        </p:spPr>
      </p:pic>
      <p:sp>
        <p:nvSpPr>
          <p:cNvPr id="3" name="Slide Number Placeholder 2">
            <a:extLst>
              <a:ext uri="{FF2B5EF4-FFF2-40B4-BE49-F238E27FC236}">
                <a16:creationId xmlns:a16="http://schemas.microsoft.com/office/drawing/2014/main" id="{4C754235-DE0E-43F6-B135-A3F9280C318F}"/>
              </a:ext>
            </a:extLst>
          </p:cNvPr>
          <p:cNvSpPr>
            <a:spLocks noGrp="1"/>
          </p:cNvSpPr>
          <p:nvPr>
            <p:ph type="sldNum" sz="quarter" idx="12"/>
          </p:nvPr>
        </p:nvSpPr>
        <p:spPr/>
        <p:txBody>
          <a:bodyPr/>
          <a:lstStyle/>
          <a:p>
            <a:fld id="{D340FAF9-28DD-47EC-87B7-55736F0E79A1}" type="slidenum">
              <a:rPr lang="en-US" smtClean="0"/>
              <a:t>60</a:t>
            </a:fld>
            <a:endParaRPr lang="en-US"/>
          </a:p>
        </p:txBody>
      </p:sp>
    </p:spTree>
    <p:extLst>
      <p:ext uri="{BB962C8B-B14F-4D97-AF65-F5344CB8AC3E}">
        <p14:creationId xmlns:p14="http://schemas.microsoft.com/office/powerpoint/2010/main" val="22166076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prstGeom prst="rect">
            <a:avLst/>
          </a:prstGeom>
        </p:spPr>
        <p:txBody>
          <a:bodyPr spcFirstLastPara="1" wrap="square" lIns="121900" tIns="121900" rIns="121900" bIns="121900" anchor="t" anchorCtr="0">
            <a:noAutofit/>
          </a:bodyPr>
          <a:lstStyle/>
          <a:p>
            <a:r>
              <a:rPr lang="en-US">
                <a:latin typeface="Merriweather"/>
                <a:ea typeface="Merriweather"/>
                <a:cs typeface="Merriweather"/>
                <a:sym typeface="Merriweather"/>
              </a:rPr>
              <a:t>Who uses ONRR.gov</a:t>
            </a:r>
            <a:endParaRPr>
              <a:latin typeface="Merriweather"/>
              <a:ea typeface="Merriweather"/>
              <a:cs typeface="Merriweather"/>
              <a:sym typeface="Merriweather"/>
            </a:endParaRPr>
          </a:p>
        </p:txBody>
      </p:sp>
      <p:sp>
        <p:nvSpPr>
          <p:cNvPr id="85" name="Google Shape;85;p18"/>
          <p:cNvSpPr txBox="1">
            <a:spLocks noGrp="1"/>
          </p:cNvSpPr>
          <p:nvPr>
            <p:ph type="body" idx="1"/>
          </p:nvPr>
        </p:nvSpPr>
        <p:spPr>
          <a:prstGeom prst="rect">
            <a:avLst/>
          </a:prstGeom>
        </p:spPr>
        <p:txBody>
          <a:bodyPr spcFirstLastPara="1" wrap="square" lIns="121900" tIns="121900" rIns="121900" bIns="121900" anchor="t" anchorCtr="0">
            <a:noAutofit/>
          </a:bodyPr>
          <a:lstStyle/>
          <a:p>
            <a:r>
              <a:rPr lang="en-US"/>
              <a:t>Oil, gas, mineral industry</a:t>
            </a:r>
          </a:p>
          <a:p>
            <a:pPr lvl="1">
              <a:spcBef>
                <a:spcPts val="0"/>
              </a:spcBef>
            </a:pPr>
            <a:r>
              <a:rPr lang="en-US"/>
              <a:t>Production reporter</a:t>
            </a:r>
          </a:p>
          <a:p>
            <a:pPr lvl="1">
              <a:spcBef>
                <a:spcPts val="0"/>
              </a:spcBef>
            </a:pPr>
            <a:r>
              <a:rPr lang="en-US"/>
              <a:t>Royalty reporter/payor</a:t>
            </a:r>
          </a:p>
          <a:p>
            <a:pPr lvl="1">
              <a:spcBef>
                <a:spcPts val="0"/>
              </a:spcBef>
            </a:pPr>
            <a:r>
              <a:rPr lang="en-US"/>
              <a:t>Solids reporter/payor</a:t>
            </a:r>
          </a:p>
          <a:p>
            <a:pPr lvl="1">
              <a:spcBef>
                <a:spcPts val="0"/>
              </a:spcBef>
            </a:pPr>
            <a:r>
              <a:rPr lang="en-US"/>
              <a:t>New reporter</a:t>
            </a:r>
          </a:p>
          <a:p>
            <a:r>
              <a:rPr lang="en-US"/>
              <a:t>ONRR customer service rep</a:t>
            </a:r>
          </a:p>
          <a:p>
            <a:r>
              <a:rPr lang="en-US"/>
              <a:t>Resource owner (tribe, Individual Indian Mineral Owner (IIMO))</a:t>
            </a:r>
          </a:p>
          <a:p>
            <a:r>
              <a:rPr lang="en-US"/>
              <a:t>Inquisitor</a:t>
            </a:r>
          </a:p>
          <a:p>
            <a:endParaRPr lang="en-US"/>
          </a:p>
        </p:txBody>
      </p:sp>
      <p:sp>
        <p:nvSpPr>
          <p:cNvPr id="2" name="Slide Number Placeholder 1">
            <a:extLst>
              <a:ext uri="{FF2B5EF4-FFF2-40B4-BE49-F238E27FC236}">
                <a16:creationId xmlns:a16="http://schemas.microsoft.com/office/drawing/2014/main" id="{3D44097E-83E7-42FF-9A73-5B5A6ED1A076}"/>
              </a:ext>
            </a:extLst>
          </p:cNvPr>
          <p:cNvSpPr>
            <a:spLocks noGrp="1"/>
          </p:cNvSpPr>
          <p:nvPr>
            <p:ph type="sldNum" idx="12"/>
          </p:nvPr>
        </p:nvSpPr>
        <p:spPr/>
        <p:txBody>
          <a:bodyPr/>
          <a:lstStyle/>
          <a:p>
            <a:fld id="{00000000-1234-1234-1234-123412341234}" type="slidenum">
              <a:rPr lang="en-US" smtClean="0"/>
              <a:pPr/>
              <a:t>7</a:t>
            </a:fld>
            <a:endParaRPr lang="en-US"/>
          </a:p>
        </p:txBody>
      </p:sp>
    </p:spTree>
    <p:extLst>
      <p:ext uri="{BB962C8B-B14F-4D97-AF65-F5344CB8AC3E}">
        <p14:creationId xmlns:p14="http://schemas.microsoft.com/office/powerpoint/2010/main" val="2348975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B19C8-3499-41EF-9B4F-A72ED96958E9}"/>
              </a:ext>
            </a:extLst>
          </p:cNvPr>
          <p:cNvSpPr>
            <a:spLocks noGrp="1"/>
          </p:cNvSpPr>
          <p:nvPr>
            <p:ph type="title"/>
          </p:nvPr>
        </p:nvSpPr>
        <p:spPr/>
        <p:txBody>
          <a:bodyPr/>
          <a:lstStyle/>
          <a:p>
            <a:r>
              <a:rPr lang="en-US"/>
              <a:t>Why redesign </a:t>
            </a:r>
            <a:r>
              <a:rPr lang="en-US" err="1"/>
              <a:t>ONRR.gov’s</a:t>
            </a:r>
            <a:r>
              <a:rPr lang="en-US"/>
              <a:t> information architecture?</a:t>
            </a:r>
          </a:p>
        </p:txBody>
      </p:sp>
      <p:sp>
        <p:nvSpPr>
          <p:cNvPr id="3" name="Text Placeholder 2">
            <a:extLst>
              <a:ext uri="{FF2B5EF4-FFF2-40B4-BE49-F238E27FC236}">
                <a16:creationId xmlns:a16="http://schemas.microsoft.com/office/drawing/2014/main" id="{267DF26B-C183-477B-9923-433A5B5A2667}"/>
              </a:ext>
            </a:extLst>
          </p:cNvPr>
          <p:cNvSpPr>
            <a:spLocks noGrp="1"/>
          </p:cNvSpPr>
          <p:nvPr>
            <p:ph type="body" idx="1"/>
          </p:nvPr>
        </p:nvSpPr>
        <p:spPr/>
        <p:txBody>
          <a:bodyPr/>
          <a:lstStyle/>
          <a:p>
            <a:r>
              <a:rPr lang="en-US"/>
              <a:t>ONRR.gov hadn’t had any user research done on it when we inherited it.</a:t>
            </a:r>
          </a:p>
          <a:p>
            <a:r>
              <a:rPr lang="en-US"/>
              <a:t>We had already done user interviews focused on task analysis and issues with the current site.</a:t>
            </a:r>
          </a:p>
          <a:p>
            <a:r>
              <a:rPr lang="en-US"/>
              <a:t>We wanted to understand how users think about the content and how they would organize the information presented.</a:t>
            </a:r>
          </a:p>
        </p:txBody>
      </p:sp>
      <p:sp>
        <p:nvSpPr>
          <p:cNvPr id="4" name="Slide Number Placeholder 3">
            <a:extLst>
              <a:ext uri="{FF2B5EF4-FFF2-40B4-BE49-F238E27FC236}">
                <a16:creationId xmlns:a16="http://schemas.microsoft.com/office/drawing/2014/main" id="{4896C8E7-10DA-42D7-B627-B1A651A91D91}"/>
              </a:ext>
            </a:extLst>
          </p:cNvPr>
          <p:cNvSpPr>
            <a:spLocks noGrp="1"/>
          </p:cNvSpPr>
          <p:nvPr>
            <p:ph type="sldNum" idx="12"/>
          </p:nvPr>
        </p:nvSpPr>
        <p:spPr/>
        <p:txBody>
          <a:bodyPr/>
          <a:lstStyle/>
          <a:p>
            <a:fld id="{00000000-1234-1234-1234-123412341234}" type="slidenum">
              <a:rPr lang="en-US" smtClean="0"/>
              <a:pPr/>
              <a:t>8</a:t>
            </a:fld>
            <a:endParaRPr lang="en-US"/>
          </a:p>
        </p:txBody>
      </p:sp>
    </p:spTree>
    <p:extLst>
      <p:ext uri="{BB962C8B-B14F-4D97-AF65-F5344CB8AC3E}">
        <p14:creationId xmlns:p14="http://schemas.microsoft.com/office/powerpoint/2010/main" val="15537318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523"/>
        <p:cNvGrpSpPr/>
        <p:nvPr/>
      </p:nvGrpSpPr>
      <p:grpSpPr>
        <a:xfrm>
          <a:off x="0" y="0"/>
          <a:ext cx="0" cy="0"/>
          <a:chOff x="0" y="0"/>
          <a:chExt cx="0" cy="0"/>
        </a:xfrm>
      </p:grpSpPr>
      <p:pic>
        <p:nvPicPr>
          <p:cNvPr id="3" name="Google Shape;1587;p187">
            <a:extLst>
              <a:ext uri="{FF2B5EF4-FFF2-40B4-BE49-F238E27FC236}">
                <a16:creationId xmlns:a16="http://schemas.microsoft.com/office/drawing/2014/main" id="{3E1A4907-52CA-464F-A432-39CCCE2A8160}"/>
              </a:ext>
              <a:ext uri="{C183D7F6-B498-43B3-948B-1728B52AA6E4}">
                <adec:decorative xmlns:adec="http://schemas.microsoft.com/office/drawing/2017/decorative" val="1"/>
              </a:ext>
            </a:extLst>
          </p:cNvPr>
          <p:cNvPicPr preferRelativeResize="0"/>
          <p:nvPr/>
        </p:nvPicPr>
        <p:blipFill rotWithShape="1">
          <a:blip r:embed="rId3">
            <a:alphaModFix amt="40000"/>
          </a:blip>
          <a:srcRect l="2348" t="20565" r="27140" b="20676"/>
          <a:stretch/>
        </p:blipFill>
        <p:spPr>
          <a:xfrm>
            <a:off x="0" y="1"/>
            <a:ext cx="12191997" cy="6857999"/>
          </a:xfrm>
          <a:prstGeom prst="rect">
            <a:avLst/>
          </a:prstGeom>
          <a:solidFill>
            <a:schemeClr val="bg1"/>
          </a:solidFill>
          <a:ln>
            <a:noFill/>
          </a:ln>
        </p:spPr>
      </p:pic>
      <p:sp>
        <p:nvSpPr>
          <p:cNvPr id="5" name="Title 4" descr="Information architecture process">
            <a:extLst>
              <a:ext uri="{FF2B5EF4-FFF2-40B4-BE49-F238E27FC236}">
                <a16:creationId xmlns:a16="http://schemas.microsoft.com/office/drawing/2014/main" id="{85B6933E-F24C-4869-AAA6-7860AC494020}"/>
              </a:ext>
            </a:extLst>
          </p:cNvPr>
          <p:cNvSpPr>
            <a:spLocks noGrp="1"/>
          </p:cNvSpPr>
          <p:nvPr>
            <p:ph type="title"/>
          </p:nvPr>
        </p:nvSpPr>
        <p:spPr>
          <a:solidFill>
            <a:schemeClr val="bg1"/>
          </a:solidFill>
        </p:spPr>
        <p:txBody>
          <a:bodyPr/>
          <a:lstStyle/>
          <a:p>
            <a:r>
              <a:rPr lang="en-US"/>
              <a:t>Information architecture process</a:t>
            </a:r>
          </a:p>
        </p:txBody>
      </p:sp>
      <p:sp>
        <p:nvSpPr>
          <p:cNvPr id="2" name="Slide Number Placeholder 1">
            <a:extLst>
              <a:ext uri="{FF2B5EF4-FFF2-40B4-BE49-F238E27FC236}">
                <a16:creationId xmlns:a16="http://schemas.microsoft.com/office/drawing/2014/main" id="{18F9B1DB-AC6B-4DC2-A32E-3610822AC392}"/>
              </a:ext>
            </a:extLst>
          </p:cNvPr>
          <p:cNvSpPr>
            <a:spLocks noGrp="1"/>
          </p:cNvSpPr>
          <p:nvPr>
            <p:ph type="sldNum" idx="12"/>
          </p:nvPr>
        </p:nvSpPr>
        <p:spPr/>
        <p:txBody>
          <a:bodyPr/>
          <a:lstStyle/>
          <a:p>
            <a:fld id="{00000000-1234-1234-1234-123412341234}" type="slidenum">
              <a:rPr lang="en-US" smtClean="0"/>
              <a:pPr/>
              <a:t>9</a:t>
            </a:fld>
            <a:endParaRPr lang="en-US"/>
          </a:p>
        </p:txBody>
      </p:sp>
    </p:spTree>
    <p:extLst>
      <p:ext uri="{BB962C8B-B14F-4D97-AF65-F5344CB8AC3E}">
        <p14:creationId xmlns:p14="http://schemas.microsoft.com/office/powerpoint/2010/main" val="1400602631"/>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6B730AABDB1BD4D9A9535349D5EF5B7" ma:contentTypeVersion="8" ma:contentTypeDescription="Create a new document." ma:contentTypeScope="" ma:versionID="a6660e68b5a80b262b563f99ef669541">
  <xsd:schema xmlns:xsd="http://www.w3.org/2001/XMLSchema" xmlns:xs="http://www.w3.org/2001/XMLSchema" xmlns:p="http://schemas.microsoft.com/office/2006/metadata/properties" xmlns:ns2="16aa3f2d-47b8-4a75-a8f5-1c0f60bcb387" xmlns:ns3="d36856fe-d4a9-4f0b-87a7-8fa063632c32" targetNamespace="http://schemas.microsoft.com/office/2006/metadata/properties" ma:root="true" ma:fieldsID="f0d16eca76279ed33ac92f87f44ee77f" ns2:_="" ns3:_="">
    <xsd:import namespace="16aa3f2d-47b8-4a75-a8f5-1c0f60bcb387"/>
    <xsd:import namespace="d36856fe-d4a9-4f0b-87a7-8fa063632c32"/>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6aa3f2d-47b8-4a75-a8f5-1c0f60bcb38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36856fe-d4a9-4f0b-87a7-8fa063632c32"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6944D8A-CCC2-441C-9678-88430495F05E}">
  <ds:schemaRefs>
    <ds:schemaRef ds:uri="http://schemas.microsoft.com/sharepoint/v3/contenttype/forms"/>
  </ds:schemaRefs>
</ds:datastoreItem>
</file>

<file path=customXml/itemProps2.xml><?xml version="1.0" encoding="utf-8"?>
<ds:datastoreItem xmlns:ds="http://schemas.openxmlformats.org/officeDocument/2006/customXml" ds:itemID="{AA9423BD-58E4-4C04-8BAF-841FA3530848}">
  <ds:schemaRefs>
    <ds:schemaRef ds:uri="16aa3f2d-47b8-4a75-a8f5-1c0f60bcb387"/>
    <ds:schemaRef ds:uri="d36856fe-d4a9-4f0b-87a7-8fa063632c3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B88B3A3E-E43A-48AA-B580-04EA1C2822B5}">
  <ds:schemaRefs>
    <ds:schemaRef ds:uri="16aa3f2d-47b8-4a75-a8f5-1c0f60bcb387"/>
    <ds:schemaRef ds:uri="d36856fe-d4a9-4f0b-87a7-8fa063632c3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0</TotalTime>
  <Words>4846</Words>
  <Application>Microsoft Macintosh PowerPoint</Application>
  <PresentationFormat>Widescreen</PresentationFormat>
  <Paragraphs>759</Paragraphs>
  <Slides>60</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60</vt:i4>
      </vt:variant>
    </vt:vector>
  </HeadingPairs>
  <TitlesOfParts>
    <vt:vector size="66" baseType="lpstr">
      <vt:lpstr>Arial</vt:lpstr>
      <vt:lpstr>Calibri</vt:lpstr>
      <vt:lpstr>Lato</vt:lpstr>
      <vt:lpstr>Merriweather</vt:lpstr>
      <vt:lpstr>Verdana</vt:lpstr>
      <vt:lpstr>Simple Light</vt:lpstr>
      <vt:lpstr>Open-Source Information Architecture Design</vt:lpstr>
      <vt:lpstr>Overview</vt:lpstr>
      <vt:lpstr>About ONRR.gov </vt:lpstr>
      <vt:lpstr>ONRR.gov problem statement</vt:lpstr>
      <vt:lpstr>ONRR.gov vision</vt:lpstr>
      <vt:lpstr>ONRR.gov current state</vt:lpstr>
      <vt:lpstr>Who uses ONRR.gov</vt:lpstr>
      <vt:lpstr>Why redesign ONRR.gov’s information architecture?</vt:lpstr>
      <vt:lpstr>Information architecture process</vt:lpstr>
      <vt:lpstr>Our process</vt:lpstr>
      <vt:lpstr>Open card sorting</vt:lpstr>
      <vt:lpstr>How we got to open-source card sorting</vt:lpstr>
      <vt:lpstr>Feasibility</vt:lpstr>
      <vt:lpstr>Getting Started</vt:lpstr>
      <vt:lpstr>One caveat</vt:lpstr>
      <vt:lpstr>Study prep</vt:lpstr>
      <vt:lpstr>Card selection</vt:lpstr>
      <vt:lpstr>Setting up for each participant</vt:lpstr>
      <vt:lpstr>Conducting the study</vt:lpstr>
      <vt:lpstr>Default view</vt:lpstr>
      <vt:lpstr>As participants sorted, we had them:</vt:lpstr>
      <vt:lpstr>Notes feature</vt:lpstr>
      <vt:lpstr>Analysis</vt:lpstr>
      <vt:lpstr>Card sort analysis</vt:lpstr>
      <vt:lpstr>Analysis by participant</vt:lpstr>
      <vt:lpstr>Individual participant organization</vt:lpstr>
      <vt:lpstr>Analysis across participants</vt:lpstr>
      <vt:lpstr>Overall structure (11 participants)</vt:lpstr>
      <vt:lpstr>Differences across audiences</vt:lpstr>
      <vt:lpstr>Recommended structure</vt:lpstr>
      <vt:lpstr>Lessons learned</vt:lpstr>
      <vt:lpstr>Logistics take time</vt:lpstr>
      <vt:lpstr>We wish we could have found more participants</vt:lpstr>
      <vt:lpstr>Moderating sessions has benefits</vt:lpstr>
      <vt:lpstr>Some of our labels were not clear</vt:lpstr>
      <vt:lpstr>Feasibility of using GitHub as a tool</vt:lpstr>
      <vt:lpstr>Closed card sorting</vt:lpstr>
      <vt:lpstr>Categories we started with</vt:lpstr>
      <vt:lpstr>GitHub project with categories</vt:lpstr>
      <vt:lpstr>GitHub project without subcategories</vt:lpstr>
      <vt:lpstr>Cards</vt:lpstr>
      <vt:lpstr>How participants sorted (12 participants)</vt:lpstr>
      <vt:lpstr>Proposed structure</vt:lpstr>
      <vt:lpstr>Lessons learned from the closed card sort</vt:lpstr>
      <vt:lpstr>Tree testing</vt:lpstr>
      <vt:lpstr>Study goals</vt:lpstr>
      <vt:lpstr>Tree testing feasibility</vt:lpstr>
      <vt:lpstr>Tested categories</vt:lpstr>
      <vt:lpstr>Tasks</vt:lpstr>
      <vt:lpstr>Conducting the tree test</vt:lpstr>
      <vt:lpstr>Notetaking</vt:lpstr>
      <vt:lpstr>Tree testing analysis</vt:lpstr>
      <vt:lpstr>Sankey diagrams</vt:lpstr>
      <vt:lpstr>Clear tasks</vt:lpstr>
      <vt:lpstr>Divergent task example</vt:lpstr>
      <vt:lpstr>Proposed structure after tree testing</vt:lpstr>
      <vt:lpstr>Lessons learned from tree testing</vt:lpstr>
      <vt:lpstr>Tree testing met our goals</vt:lpstr>
      <vt:lpstr>Participants move fast</vt:lpstr>
      <vt:lpstr>ONRR.gov future state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Erik Laughlin</dc:creator>
  <cp:lastModifiedBy>Microsoft Office User</cp:lastModifiedBy>
  <cp:revision>2</cp:revision>
  <cp:lastPrinted>2021-05-02T15:09:07Z</cp:lastPrinted>
  <dcterms:created xsi:type="dcterms:W3CDTF">2021-04-27T15:53:28Z</dcterms:created>
  <dcterms:modified xsi:type="dcterms:W3CDTF">2021-06-21T19:26:43Z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0x01010076B730AABDB1BD4D9A9535349D5EF5B7</vt:lpwstr>
  </property>
</Properties>
</file>

<file path=docProps/thumbnail.jpeg>
</file>